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20"/>
  </p:notesMasterIdLst>
  <p:sldIdLst>
    <p:sldId id="335" r:id="rId2"/>
    <p:sldId id="336" r:id="rId3"/>
    <p:sldId id="337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38" r:id="rId19"/>
  </p:sldIdLst>
  <p:sldSz cx="12192000" cy="6858000"/>
  <p:notesSz cx="6858000" cy="9144000"/>
  <p:defaultTextStyle>
    <a:defPPr>
      <a:defRPr lang="fr-FR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2B519F"/>
    <a:srgbClr val="3786CD"/>
    <a:srgbClr val="125C81"/>
    <a:srgbClr val="CC3300"/>
    <a:srgbClr val="CC3399"/>
    <a:srgbClr val="1995CD"/>
    <a:srgbClr val="1B8EC7"/>
    <a:srgbClr val="0C5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255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819F2-644B-40F7-9FFF-82D94F85EC48}" type="datetimeFigureOut">
              <a:rPr lang="fr-FR"/>
              <a:pPr>
                <a:defRPr/>
              </a:pPr>
              <a:t>04/03/2021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2748E8-22C7-4F4F-85D2-6A28A2061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646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19200" y="2133600"/>
            <a:ext cx="10080000" cy="2160000"/>
          </a:xfrm>
          <a:solidFill>
            <a:srgbClr val="0070C0"/>
          </a:solidFill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767840" y="4536757"/>
            <a:ext cx="9144000" cy="909003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 smtClean="0"/>
              <a:t>Présentateur , Qualité ou fonction</a:t>
            </a:r>
            <a:endParaRPr lang="fr-F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40" y="15875"/>
            <a:ext cx="11541760" cy="189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Espace réservé du texte 2"/>
          <p:cNvSpPr>
            <a:spLocks noGrp="1"/>
          </p:cNvSpPr>
          <p:nvPr>
            <p:ph type="body" idx="10" hasCustomPrompt="1"/>
          </p:nvPr>
        </p:nvSpPr>
        <p:spPr>
          <a:xfrm>
            <a:off x="1788159" y="5669280"/>
            <a:ext cx="9164321" cy="360184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2B519F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Lieu et date</a:t>
            </a:r>
          </a:p>
        </p:txBody>
      </p:sp>
      <p:grpSp>
        <p:nvGrpSpPr>
          <p:cNvPr id="45" name="Groupe 44"/>
          <p:cNvGrpSpPr/>
          <p:nvPr userDrawn="1"/>
        </p:nvGrpSpPr>
        <p:grpSpPr>
          <a:xfrm>
            <a:off x="0" y="9602"/>
            <a:ext cx="12197538" cy="6858841"/>
            <a:chOff x="0" y="9602"/>
            <a:chExt cx="12197538" cy="6858841"/>
          </a:xfrm>
        </p:grpSpPr>
        <p:grpSp>
          <p:nvGrpSpPr>
            <p:cNvPr id="7" name="Groupe 56"/>
            <p:cNvGrpSpPr/>
            <p:nvPr/>
          </p:nvGrpSpPr>
          <p:grpSpPr>
            <a:xfrm>
              <a:off x="0" y="9602"/>
              <a:ext cx="540000" cy="6858000"/>
              <a:chOff x="0" y="9602"/>
              <a:chExt cx="540000" cy="6858000"/>
            </a:xfrm>
          </p:grpSpPr>
          <p:pic>
            <p:nvPicPr>
              <p:cNvPr id="29" name="Image 28" descr="U01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9602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0" name="Image 29" descr="U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0" y="583966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1" name="Image 30" descr="USTO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0" y="1158330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2" name="Image 31" descr="UT.png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1732694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3" name="Image 32" descr="USBA.png"/>
              <p:cNvPicPr preferRelativeResize="0"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0" y="2307058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4" name="Image 33" descr="UMosta.pn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0" y="2881422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5" name="Image 34" descr="UTiaret.png"/>
              <p:cNvPicPr preferRelativeResize="0">
                <a:picLocks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0" y="3455786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6" name="Image 35" descr="Umasc.png"/>
              <p:cNvPicPr preferRelativeResize="0">
                <a:picLocks/>
              </p:cNvPicPr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0" y="4030150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7" name="Image 36" descr="USaida.png"/>
              <p:cNvPicPr preferRelativeResize="0"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0" y="4604514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8" name="Image 37" descr="UBechar.png"/>
              <p:cNvPicPr preferRelativeResize="0">
                <a:picLocks/>
              </p:cNvPicPr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0" y="5178878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39" name="Image 38" descr="U_chlef.png"/>
              <p:cNvPicPr preferRelativeResize="0">
                <a:picLocks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0" y="6327602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40" name="Image 39" descr="Uadrar.png"/>
              <p:cNvPicPr preferRelativeResize="0">
                <a:picLocks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0" y="5753242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</p:pic>
        </p:grpSp>
        <p:grpSp>
          <p:nvGrpSpPr>
            <p:cNvPr id="41" name="Groupe 40"/>
            <p:cNvGrpSpPr/>
            <p:nvPr userDrawn="1"/>
          </p:nvGrpSpPr>
          <p:grpSpPr>
            <a:xfrm>
              <a:off x="606857" y="6328443"/>
              <a:ext cx="11590681" cy="540000"/>
              <a:chOff x="606857" y="6328443"/>
              <a:chExt cx="11590681" cy="540000"/>
            </a:xfrm>
          </p:grpSpPr>
          <p:pic>
            <p:nvPicPr>
              <p:cNvPr id="9" name="Image 8" descr="atrss.png"/>
              <p:cNvPicPr preferRelativeResize="0">
                <a:picLocks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1657538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0" name="Image 9" descr="crasc.png"/>
              <p:cNvPicPr preferRelativeResize="0">
                <a:picLocks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107592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2" name="Image 11" descr="ENS_bechar.png"/>
              <p:cNvPicPr preferRelativeResize="0">
                <a:picLocks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991269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3" name="Image 12" descr="enso.png"/>
              <p:cNvPicPr preferRelativeResize="0">
                <a:picLocks/>
              </p:cNvPicPr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933108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4" name="Image 13" descr="esa_mosta.png"/>
              <p:cNvPicPr preferRelativeResize="0">
                <a:picLocks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816785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5" name="Image 14" descr="essbo.png"/>
              <p:cNvPicPr preferRelativeResize="0">
                <a:picLocks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874946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6" name="Image 15" descr="esmt.png"/>
              <p:cNvPicPr preferRelativeResize="0">
                <a:picLocks/>
              </p:cNvPicPr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758623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7" name="Image 16" descr="eseo.png"/>
              <p:cNvPicPr preferRelativeResize="0">
                <a:picLocks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700462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8" name="Image 17" descr="esi.png"/>
              <p:cNvPicPr preferRelativeResize="0">
                <a:picLocks/>
              </p:cNvPicPr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642300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19" name="Image 18" descr="essat.png"/>
              <p:cNvPicPr preferRelativeResize="0">
                <a:picLocks/>
              </p:cNvPicPr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584139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0" name="Image 19" descr="esgeeo.png"/>
              <p:cNvPicPr preferRelativeResize="0">
                <a:picLocks/>
              </p:cNvPicPr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525977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1" name="Image 20" descr="CU_relizane.png"/>
              <p:cNvPicPr preferRelativeResize="0">
                <a:picLocks/>
              </p:cNvPicPr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60685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2" name="Image 21" descr="CU_maghnia.png"/>
              <p:cNvPicPr preferRelativeResize="0">
                <a:picLocks/>
              </p:cNvPicPr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118847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4" name="Image 23" descr="CU_temouchent.png"/>
              <p:cNvPicPr preferRelativeResize="0">
                <a:picLocks/>
              </p:cNvPicPr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235170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5" name="Image 24" descr="CU_Bayadh.png"/>
              <p:cNvPicPr preferRelativeResize="0">
                <a:picLocks/>
              </p:cNvPicPr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293331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6" name="Image 25" descr="CU_naama.png"/>
              <p:cNvPicPr preferRelativeResize="0">
                <a:picLocks/>
              </p:cNvPicPr>
              <p:nvPr/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351493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7" name="Image 26" descr="CU_tindouf.png"/>
              <p:cNvPicPr preferRelativeResize="0">
                <a:picLocks/>
              </p:cNvPicPr>
              <p:nvPr/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409654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28" name="Image 27" descr="ENPO.jpg"/>
              <p:cNvPicPr preferRelativeResize="0">
                <a:picLocks/>
              </p:cNvPicPr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467816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</p:pic>
          <p:pic>
            <p:nvPicPr>
              <p:cNvPr id="42" name="Image 41"/>
              <p:cNvPicPr/>
              <p:nvPr userDrawn="1"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94312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  <p:pic>
            <p:nvPicPr>
              <p:cNvPr id="44" name="Image 43"/>
              <p:cNvPicPr/>
              <p:nvPr userDrawn="1"/>
            </p:nvPicPr>
            <p:blipFill>
              <a:blip r:embed="rId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0087" y="6328443"/>
                <a:ext cx="540000" cy="540000"/>
              </a:xfrm>
              <a:prstGeom prst="rect">
                <a:avLst/>
              </a:prstGeom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7201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49" y="2235201"/>
            <a:ext cx="10800000" cy="2212298"/>
          </a:xfrm>
        </p:spPr>
        <p:txBody>
          <a:bodyPr anchor="ctr" anchorCtr="0"/>
          <a:lstStyle>
            <a:lvl1pPr algn="ctr">
              <a:defRPr sz="6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Titre de la section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49" y="4589464"/>
            <a:ext cx="10800000" cy="144000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Informations complémentaires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i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rgbClr val="2B519F"/>
                </a:solidFill>
              </a:defRPr>
            </a:lvl1pPr>
          </a:lstStyle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Imag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53" y="6330952"/>
            <a:ext cx="900000" cy="44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801369" y="535624"/>
            <a:ext cx="10800000" cy="1440000"/>
          </a:xfrm>
        </p:spPr>
        <p:txBody>
          <a:bodyPr anchor="ctr" anchorCtr="0"/>
          <a:lstStyle>
            <a:lvl1pPr marL="0" indent="0" algn="ctr">
              <a:buNone/>
              <a:defRPr sz="6000" b="1">
                <a:solidFill>
                  <a:srgbClr val="2B5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Numéro de section</a:t>
            </a:r>
          </a:p>
        </p:txBody>
      </p:sp>
    </p:spTree>
    <p:extLst>
      <p:ext uri="{BB962C8B-B14F-4D97-AF65-F5344CB8AC3E}">
        <p14:creationId xmlns:p14="http://schemas.microsoft.com/office/powerpoint/2010/main" val="41283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Rubrique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dirty="0" smtClean="0"/>
              <a:t> Premier niveau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 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39700" y="978535"/>
            <a:ext cx="11869738" cy="46038"/>
          </a:xfrm>
          <a:prstGeom prst="rect">
            <a:avLst/>
          </a:prstGeom>
          <a:solidFill>
            <a:srgbClr val="0C5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Imag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53" y="6330952"/>
            <a:ext cx="900000" cy="44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334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710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5440" y="182245"/>
            <a:ext cx="1152144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Titre de la rubrique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30200" y="1114425"/>
            <a:ext cx="11520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 Premier niveau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 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26920" y="6400800"/>
            <a:ext cx="8640000" cy="36000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55680" y="6400800"/>
            <a:ext cx="720000" cy="36000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rgbClr val="2B519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1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0" r:id="rId3"/>
    <p:sldLayoutId id="2147483705" r:id="rId4"/>
  </p:sldLayoutIdLst>
  <p:hf hdr="0" dt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n-lt"/>
          <a:ea typeface="+mj-ea"/>
          <a:cs typeface="+mj-cs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7013" indent="-227013" algn="l" defTabSz="912813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2B519F"/>
        </a:buClr>
        <a:buFont typeface="Wingdings 3" pitchFamily="18" charset="2"/>
        <a:buChar char="}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002060"/>
        </a:buClr>
        <a:buFont typeface="Wingdings 3" pitchFamily="18" charset="2"/>
        <a:buChar char="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Wingdings 2" pitchFamily="18" charset="2"/>
        <a:buChar char="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Calibri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54621" y="3258211"/>
            <a:ext cx="8639504" cy="1650124"/>
          </a:xfrm>
        </p:spPr>
        <p:txBody>
          <a:bodyPr/>
          <a:lstStyle/>
          <a:p>
            <a:r>
              <a:rPr lang="fr-FR" sz="4400" dirty="0" smtClean="0"/>
              <a:t>Bilan de la rentrée universitaire </a:t>
            </a:r>
            <a:br>
              <a:rPr lang="fr-FR" sz="4400" dirty="0" smtClean="0"/>
            </a:br>
            <a:r>
              <a:rPr lang="fr-FR" sz="4400" dirty="0" smtClean="0"/>
              <a:t>2020-2021 – Région Ouest</a:t>
            </a:r>
            <a:endParaRPr lang="fr-FR" sz="44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808480" y="5219929"/>
            <a:ext cx="9144000" cy="909003"/>
          </a:xfrm>
        </p:spPr>
        <p:txBody>
          <a:bodyPr/>
          <a:lstStyle/>
          <a:p>
            <a:r>
              <a:rPr lang="fr-FR" dirty="0" smtClean="0"/>
              <a:t>Présenté par Prof. </a:t>
            </a:r>
            <a:r>
              <a:rPr lang="fr-FR" b="1" dirty="0" smtClean="0"/>
              <a:t>BALASKA </a:t>
            </a:r>
            <a:r>
              <a:rPr lang="fr-FR" b="1" dirty="0" err="1" smtClean="0"/>
              <a:t>Smain</a:t>
            </a:r>
            <a:endParaRPr lang="fr-FR" b="1" dirty="0" smtClean="0"/>
          </a:p>
          <a:p>
            <a:r>
              <a:rPr lang="fr-FR" dirty="0" smtClean="0"/>
              <a:t>(Président de la CRUO – Recteur de l’Université Oran 2)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1525400" y="2156149"/>
            <a:ext cx="9164321" cy="802513"/>
          </a:xfrm>
        </p:spPr>
        <p:txBody>
          <a:bodyPr/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Réunion des chefs d’établissements de la CRUO avec le MESRS </a:t>
            </a:r>
          </a:p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Mercredi 10 Février 2021 à U-Oran 2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Quelques éléments du bilan</a:t>
            </a:r>
            <a:endParaRPr lang="fr-FR" sz="5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831849" y="4824248"/>
            <a:ext cx="10800000" cy="1205216"/>
          </a:xfrm>
        </p:spPr>
        <p:txBody>
          <a:bodyPr/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Synthèse des données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 smtClean="0"/>
              <a:t>-II-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96215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Application des dispositions de </a:t>
            </a:r>
            <a:r>
              <a:rPr lang="fr-FR" sz="4000" dirty="0"/>
              <a:t>l'arrêté 633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Pour la majorité des </a:t>
            </a:r>
            <a:r>
              <a:rPr lang="fr-FR" b="1" dirty="0"/>
              <a:t>universités et centres universitaires</a:t>
            </a:r>
            <a:r>
              <a:rPr lang="fr-FR" dirty="0"/>
              <a:t>, l'application de l'arrêté 633 n'a pas posé de difficultés particulières. Néanmoins ont été rapportées quelques observations dont : la </a:t>
            </a:r>
            <a:r>
              <a:rPr lang="fr-FR" b="1" dirty="0"/>
              <a:t>difficulté de l'évaluation à distance</a:t>
            </a:r>
            <a:r>
              <a:rPr lang="fr-FR" dirty="0"/>
              <a:t>, la </a:t>
            </a:r>
            <a:r>
              <a:rPr lang="fr-FR" b="1" dirty="0"/>
              <a:t>gestion importante de l'évaluation des matières en dettes </a:t>
            </a:r>
            <a:r>
              <a:rPr lang="fr-FR" dirty="0"/>
              <a:t>et la </a:t>
            </a:r>
            <a:r>
              <a:rPr lang="fr-FR" b="1" dirty="0"/>
              <a:t>mise à jour des outils informatiques utilisés pour les délibérations </a:t>
            </a:r>
            <a:r>
              <a:rPr lang="fr-FR" dirty="0"/>
              <a:t>(Progress et autres outils spécifiques</a:t>
            </a:r>
            <a:r>
              <a:rPr lang="fr-FR" dirty="0" smtClean="0"/>
              <a:t>).</a:t>
            </a:r>
          </a:p>
          <a:p>
            <a:pPr algn="just"/>
            <a:r>
              <a:rPr lang="fr-FR" dirty="0"/>
              <a:t>Pour </a:t>
            </a:r>
            <a:r>
              <a:rPr lang="fr-FR" dirty="0" smtClean="0"/>
              <a:t>Les </a:t>
            </a:r>
            <a:r>
              <a:rPr lang="fr-FR" b="1" dirty="0" smtClean="0"/>
              <a:t>Ecoles Supérieures</a:t>
            </a:r>
            <a:r>
              <a:rPr lang="fr-FR" dirty="0" smtClean="0"/>
              <a:t>, </a:t>
            </a:r>
            <a:r>
              <a:rPr lang="fr-FR" dirty="0"/>
              <a:t>l'application du 633 pour les délibérations n'a pas posé de difficultés, néanmoins 2 écoles rapportent la difficulté liée à </a:t>
            </a:r>
            <a:r>
              <a:rPr lang="fr-FR" b="1" dirty="0"/>
              <a:t>l'abrogation de la note </a:t>
            </a:r>
            <a:r>
              <a:rPr lang="fr-FR" b="1" dirty="0" smtClean="0"/>
              <a:t>éliminatoire </a:t>
            </a:r>
            <a:r>
              <a:rPr lang="fr-FR" dirty="0" smtClean="0"/>
              <a:t>et aussi </a:t>
            </a:r>
            <a:r>
              <a:rPr lang="fr-FR" dirty="0"/>
              <a:t>la difficulté de l'évaluation à distance</a:t>
            </a:r>
            <a:r>
              <a:rPr lang="fr-FR" dirty="0" smtClean="0"/>
              <a:t>.</a:t>
            </a:r>
          </a:p>
          <a:p>
            <a:pPr algn="just"/>
            <a:r>
              <a:rPr lang="fr-FR" dirty="0"/>
              <a:t>L'application des dispositions de l'arrêté 633 n'a posé </a:t>
            </a:r>
            <a:r>
              <a:rPr lang="fr-FR" b="1" dirty="0"/>
              <a:t>aucune difficulté </a:t>
            </a:r>
            <a:r>
              <a:rPr lang="fr-FR" dirty="0"/>
              <a:t>pour les </a:t>
            </a:r>
            <a:r>
              <a:rPr lang="fr-FR" b="1" dirty="0" smtClean="0"/>
              <a:t>ENS</a:t>
            </a:r>
            <a:r>
              <a:rPr lang="fr-FR" dirty="0" smtClean="0"/>
              <a:t> et la formation en </a:t>
            </a:r>
            <a:r>
              <a:rPr lang="fr-FR" b="1" dirty="0" smtClean="0"/>
              <a:t>Sciences Médicales et Vétérinaires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Démarrage des enseignements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114425"/>
            <a:ext cx="11520000" cy="5191782"/>
          </a:xfrm>
        </p:spPr>
        <p:txBody>
          <a:bodyPr/>
          <a:lstStyle/>
          <a:p>
            <a:pPr algn="just"/>
            <a:r>
              <a:rPr lang="fr-FR" sz="2600" b="1" dirty="0" smtClean="0"/>
              <a:t>Globalement</a:t>
            </a:r>
            <a:r>
              <a:rPr lang="fr-FR" sz="2600" dirty="0" smtClean="0"/>
              <a:t>, le démarrage des enseignements en présentiel a eu lieu le </a:t>
            </a:r>
            <a:r>
              <a:rPr lang="fr-FR" sz="2600" b="1" dirty="0" smtClean="0"/>
              <a:t>15 Décembre 2020 </a:t>
            </a:r>
            <a:r>
              <a:rPr lang="fr-FR" sz="2600" dirty="0" smtClean="0"/>
              <a:t>pour l’ensemble des formations.</a:t>
            </a:r>
          </a:p>
          <a:p>
            <a:pPr algn="just"/>
            <a:r>
              <a:rPr lang="fr-FR" sz="2600" dirty="0" smtClean="0"/>
              <a:t>Néanmoins, près de la </a:t>
            </a:r>
            <a:r>
              <a:rPr lang="fr-FR" sz="2600" b="1" dirty="0" smtClean="0"/>
              <a:t>moitié</a:t>
            </a:r>
            <a:r>
              <a:rPr lang="fr-FR" sz="2600" dirty="0" smtClean="0"/>
              <a:t> des Universités et Centres Universitaires de la région Ouest ont </a:t>
            </a:r>
            <a:r>
              <a:rPr lang="fr-FR" sz="2600" dirty="0"/>
              <a:t>enregistré un retard de démarrage des cours </a:t>
            </a:r>
            <a:r>
              <a:rPr lang="fr-FR" sz="2600" dirty="0" smtClean="0"/>
              <a:t>en Master pour </a:t>
            </a:r>
            <a:r>
              <a:rPr lang="fr-FR" sz="2600" dirty="0"/>
              <a:t>cause </a:t>
            </a:r>
            <a:r>
              <a:rPr lang="fr-FR" sz="2600" dirty="0" smtClean="0"/>
              <a:t>d'inscriptions tardives en </a:t>
            </a:r>
            <a:r>
              <a:rPr lang="fr-FR" sz="2600" dirty="0"/>
              <a:t>M1. </a:t>
            </a:r>
            <a:endParaRPr lang="fr-FR" sz="2600" dirty="0" smtClean="0"/>
          </a:p>
          <a:p>
            <a:pPr algn="just"/>
            <a:r>
              <a:rPr lang="fr-FR" sz="2600" dirty="0" smtClean="0"/>
              <a:t>Selon les données transmises, la </a:t>
            </a:r>
            <a:r>
              <a:rPr lang="fr-FR" sz="2600" dirty="0"/>
              <a:t>date la plus retardée </a:t>
            </a:r>
            <a:r>
              <a:rPr lang="fr-FR" sz="2600" dirty="0" smtClean="0"/>
              <a:t>est </a:t>
            </a:r>
            <a:r>
              <a:rPr lang="fr-FR" sz="2600" dirty="0"/>
              <a:t>le </a:t>
            </a:r>
            <a:r>
              <a:rPr lang="fr-FR" sz="2600" b="1" dirty="0"/>
              <a:t>7 Février 2021</a:t>
            </a:r>
            <a:r>
              <a:rPr lang="fr-FR" sz="2600" dirty="0" smtClean="0"/>
              <a:t>.</a:t>
            </a:r>
          </a:p>
          <a:p>
            <a:pPr algn="just"/>
            <a:r>
              <a:rPr lang="fr-FR" sz="2600" dirty="0"/>
              <a:t>Excepté l'université de Tiaret pour la filière sciences vétérinaires pour laquelle un emploi du temps spécifique a été établi, les formations des </a:t>
            </a:r>
            <a:r>
              <a:rPr lang="fr-FR" sz="2600" b="1" dirty="0"/>
              <a:t>sciences médicales </a:t>
            </a:r>
            <a:r>
              <a:rPr lang="fr-FR" sz="2600" dirty="0"/>
              <a:t>ont démarrées conformément  au planning établit par le MESRS</a:t>
            </a:r>
            <a:r>
              <a:rPr lang="fr-FR" sz="2600" dirty="0" smtClean="0"/>
              <a:t>.</a:t>
            </a:r>
          </a:p>
          <a:p>
            <a:pPr algn="just"/>
            <a:r>
              <a:rPr lang="fr-FR" sz="2600" dirty="0" smtClean="0"/>
              <a:t>Pour les Ecoles Supérieures, </a:t>
            </a:r>
            <a:r>
              <a:rPr lang="fr-FR" sz="2600" b="1" dirty="0" smtClean="0"/>
              <a:t>2</a:t>
            </a:r>
            <a:r>
              <a:rPr lang="fr-FR" sz="2600" dirty="0" smtClean="0"/>
              <a:t> sur 8 ont connus un retard dans le démarrage des cours.</a:t>
            </a:r>
          </a:p>
          <a:p>
            <a:pPr algn="just"/>
            <a:r>
              <a:rPr lang="fr-FR" sz="2600" dirty="0"/>
              <a:t>Le </a:t>
            </a:r>
            <a:r>
              <a:rPr lang="fr-FR" sz="2600" dirty="0" smtClean="0"/>
              <a:t>démarrage </a:t>
            </a:r>
            <a:r>
              <a:rPr lang="fr-FR" sz="2600" dirty="0"/>
              <a:t>des enseignements a eu lieu le </a:t>
            </a:r>
            <a:r>
              <a:rPr lang="fr-FR" sz="2600" b="1" dirty="0"/>
              <a:t>15 décembre 2020</a:t>
            </a:r>
            <a:r>
              <a:rPr lang="fr-FR" sz="2600" dirty="0"/>
              <a:t> pour les 3 </a:t>
            </a:r>
            <a:r>
              <a:rPr lang="fr-FR" sz="2600" b="1" dirty="0"/>
              <a:t>ENS</a:t>
            </a:r>
            <a:r>
              <a:rPr lang="fr-FR" sz="2600" dirty="0"/>
              <a:t>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Programmation des examens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208689"/>
            <a:ext cx="11520000" cy="494573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fr-FR" sz="2400" dirty="0" smtClean="0"/>
              <a:t>En Licence et dans </a:t>
            </a:r>
            <a:r>
              <a:rPr lang="fr-FR" sz="2400" dirty="0"/>
              <a:t>l'ensemble les </a:t>
            </a:r>
            <a:r>
              <a:rPr lang="fr-FR" sz="2400" b="1" dirty="0"/>
              <a:t>examens sont </a:t>
            </a:r>
            <a:r>
              <a:rPr lang="fr-FR" sz="2400" b="1" dirty="0" smtClean="0"/>
              <a:t>tous programmés</a:t>
            </a:r>
            <a:r>
              <a:rPr lang="fr-FR" sz="2400" dirty="0" smtClean="0"/>
              <a:t> </a:t>
            </a:r>
            <a:r>
              <a:rPr lang="fr-FR" sz="2400" dirty="0"/>
              <a:t>soit </a:t>
            </a:r>
            <a:r>
              <a:rPr lang="fr-FR" sz="2400" b="1" dirty="0"/>
              <a:t>avant</a:t>
            </a:r>
            <a:r>
              <a:rPr lang="fr-FR" sz="2400" dirty="0"/>
              <a:t> les congés de printemps soit </a:t>
            </a:r>
            <a:r>
              <a:rPr lang="fr-FR" sz="2400" b="1" dirty="0"/>
              <a:t>après</a:t>
            </a:r>
            <a:r>
              <a:rPr lang="fr-FR" sz="2400" dirty="0"/>
              <a:t> ou encore une partie avant et l'autre après. </a:t>
            </a:r>
            <a:endParaRPr lang="fr-FR" sz="2400" dirty="0" smtClean="0"/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En </a:t>
            </a:r>
            <a:r>
              <a:rPr lang="fr-FR" sz="2400" dirty="0"/>
              <a:t>tout état de cause, le </a:t>
            </a:r>
            <a:r>
              <a:rPr lang="fr-FR" sz="2400" dirty="0" smtClean="0"/>
              <a:t>démarrage </a:t>
            </a:r>
            <a:r>
              <a:rPr lang="fr-FR" sz="2400" dirty="0"/>
              <a:t>du second semestre </a:t>
            </a:r>
            <a:r>
              <a:rPr lang="fr-FR" sz="2400" dirty="0" smtClean="0"/>
              <a:t>pour le cycle de Licence aura </a:t>
            </a:r>
            <a:r>
              <a:rPr lang="fr-FR" sz="2400" dirty="0"/>
              <a:t>lieu le </a:t>
            </a:r>
            <a:r>
              <a:rPr lang="fr-FR" sz="2400" b="1" dirty="0"/>
              <a:t>4 Avril </a:t>
            </a:r>
            <a:r>
              <a:rPr lang="fr-FR" sz="2400" b="1" dirty="0" smtClean="0"/>
              <a:t>2021 </a:t>
            </a:r>
            <a:r>
              <a:rPr lang="fr-FR" sz="2400" dirty="0" smtClean="0"/>
              <a:t>comme </a:t>
            </a:r>
            <a:r>
              <a:rPr lang="fr-FR" sz="2400" dirty="0"/>
              <a:t>programmé par le MESRS</a:t>
            </a:r>
            <a:r>
              <a:rPr lang="fr-FR" sz="24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Exceptés </a:t>
            </a:r>
            <a:r>
              <a:rPr lang="fr-FR" sz="2400" b="1" dirty="0" smtClean="0"/>
              <a:t>3</a:t>
            </a:r>
            <a:r>
              <a:rPr lang="fr-FR" sz="2400" dirty="0" smtClean="0"/>
              <a:t> établissements en phase de finalisation, Les </a:t>
            </a:r>
            <a:r>
              <a:rPr lang="fr-FR" sz="2400" b="1" dirty="0" smtClean="0"/>
              <a:t>inscriptions en M1 sont pratiquement clôturées</a:t>
            </a:r>
            <a:r>
              <a:rPr lang="fr-FR" sz="24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fr-FR" sz="2400" dirty="0"/>
              <a:t>Les examens du second cycle de Master sont programmés et se déroulerons entre le </a:t>
            </a:r>
            <a:r>
              <a:rPr lang="fr-FR" sz="2400" b="1" dirty="0"/>
              <a:t>13 Février</a:t>
            </a:r>
            <a:r>
              <a:rPr lang="fr-FR" sz="2400" dirty="0"/>
              <a:t> et le </a:t>
            </a:r>
            <a:r>
              <a:rPr lang="fr-FR" sz="2400" b="1" dirty="0"/>
              <a:t>1</a:t>
            </a:r>
            <a:r>
              <a:rPr lang="fr-FR" sz="2400" b="1" baseline="30000" dirty="0"/>
              <a:t>er</a:t>
            </a:r>
            <a:r>
              <a:rPr lang="fr-FR" sz="2400" b="1" dirty="0"/>
              <a:t> Avril 2021</a:t>
            </a:r>
            <a:r>
              <a:rPr lang="fr-FR" sz="2400" dirty="0"/>
              <a:t>, seul un cas est retardé pour le </a:t>
            </a:r>
            <a:r>
              <a:rPr lang="fr-FR" sz="2400" b="1" dirty="0"/>
              <a:t>10 Avril 2021</a:t>
            </a:r>
            <a:r>
              <a:rPr lang="fr-FR" sz="24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Pour les </a:t>
            </a:r>
            <a:r>
              <a:rPr lang="fr-FR" sz="2400" b="1" dirty="0"/>
              <a:t>Ecoles Supérieures</a:t>
            </a:r>
            <a:r>
              <a:rPr lang="fr-FR" sz="2400" dirty="0"/>
              <a:t>, </a:t>
            </a:r>
            <a:r>
              <a:rPr lang="fr-FR" sz="2400" dirty="0" smtClean="0"/>
              <a:t>les examens sont programmés entre le 3 mars et le 1 avril 2021 pour le premier cycle  et entre le 11 Février et le 8 Avril 2021 pour le second cycle.</a:t>
            </a:r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Pour les </a:t>
            </a:r>
            <a:r>
              <a:rPr lang="fr-FR" sz="2400" b="1" dirty="0" smtClean="0"/>
              <a:t>ENS</a:t>
            </a:r>
            <a:r>
              <a:rPr lang="fr-FR" sz="2400" dirty="0" smtClean="0"/>
              <a:t> les </a:t>
            </a:r>
            <a:r>
              <a:rPr lang="fr-FR" sz="2400" dirty="0"/>
              <a:t>examens auront lieu avant les congés de printemps pour Oran et Béchar et juste après la rentrée des congés de  printemps pour l'ENS de Mostaganem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4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207" y="182245"/>
            <a:ext cx="11656673" cy="720000"/>
          </a:xfrm>
        </p:spPr>
        <p:txBody>
          <a:bodyPr/>
          <a:lstStyle/>
          <a:p>
            <a:r>
              <a:rPr lang="fr-FR" sz="3600" dirty="0" smtClean="0"/>
              <a:t>Scénarii adoptés </a:t>
            </a:r>
            <a:r>
              <a:rPr lang="fr-FR" sz="3600" dirty="0"/>
              <a:t>pour le mode d'enseignement hybride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061545"/>
            <a:ext cx="11520000" cy="5234152"/>
          </a:xfrm>
        </p:spPr>
        <p:txBody>
          <a:bodyPr/>
          <a:lstStyle/>
          <a:p>
            <a:pPr algn="just"/>
            <a:r>
              <a:rPr lang="fr-FR" sz="2400" dirty="0" smtClean="0"/>
              <a:t>Pour le cycle </a:t>
            </a:r>
            <a:r>
              <a:rPr lang="fr-FR" sz="2400" dirty="0"/>
              <a:t>de </a:t>
            </a:r>
            <a:r>
              <a:rPr lang="fr-FR" sz="2400" b="1" dirty="0"/>
              <a:t>Licence</a:t>
            </a:r>
            <a:r>
              <a:rPr lang="fr-FR" sz="2400" dirty="0"/>
              <a:t> LMD, </a:t>
            </a:r>
            <a:r>
              <a:rPr lang="fr-FR" sz="2400" dirty="0" smtClean="0"/>
              <a:t>mis </a:t>
            </a:r>
            <a:r>
              <a:rPr lang="fr-FR" sz="2400" dirty="0"/>
              <a:t>à part 2 </a:t>
            </a:r>
            <a:r>
              <a:rPr lang="fr-FR" sz="2400" dirty="0" smtClean="0"/>
              <a:t>CU qui </a:t>
            </a:r>
            <a:r>
              <a:rPr lang="fr-FR" sz="2400" dirty="0"/>
              <a:t>ont fonctionné en vague unique pour raison de </a:t>
            </a:r>
            <a:r>
              <a:rPr lang="fr-FR" sz="2400" dirty="0" smtClean="0"/>
              <a:t>faibles </a:t>
            </a:r>
            <a:r>
              <a:rPr lang="fr-FR" sz="2400" dirty="0"/>
              <a:t>effectifs, la majorité des établissements ont adoptés </a:t>
            </a:r>
            <a:r>
              <a:rPr lang="fr-FR" sz="2400" b="1" dirty="0"/>
              <a:t>2 ou </a:t>
            </a:r>
            <a:r>
              <a:rPr lang="fr-FR" sz="2400" b="1" dirty="0" smtClean="0"/>
              <a:t>3 </a:t>
            </a:r>
            <a:r>
              <a:rPr lang="fr-FR" sz="2400" b="1" dirty="0"/>
              <a:t>vagues</a:t>
            </a:r>
            <a:r>
              <a:rPr lang="fr-FR" sz="2400" dirty="0"/>
              <a:t>, avec une </a:t>
            </a:r>
            <a:r>
              <a:rPr lang="fr-FR" sz="2400" dirty="0" smtClean="0"/>
              <a:t>alternance </a:t>
            </a:r>
            <a:r>
              <a:rPr lang="fr-FR" sz="2400" b="1" dirty="0"/>
              <a:t>par année </a:t>
            </a:r>
            <a:r>
              <a:rPr lang="fr-FR" sz="2400" dirty="0"/>
              <a:t>dans le cas le plus fréquent. Quant à la </a:t>
            </a:r>
            <a:r>
              <a:rPr lang="fr-FR" sz="2400" b="1" dirty="0"/>
              <a:t>périodicité</a:t>
            </a:r>
            <a:r>
              <a:rPr lang="fr-FR" sz="2400" dirty="0"/>
              <a:t> des alternances elle varie de </a:t>
            </a:r>
            <a:r>
              <a:rPr lang="fr-FR" sz="2400" b="1" dirty="0"/>
              <a:t>2 jours </a:t>
            </a:r>
            <a:r>
              <a:rPr lang="fr-FR" sz="2400" dirty="0"/>
              <a:t>à </a:t>
            </a:r>
            <a:r>
              <a:rPr lang="fr-FR" sz="2400" b="1" dirty="0"/>
              <a:t>5 semaines </a:t>
            </a:r>
            <a:r>
              <a:rPr lang="fr-FR" sz="2400" dirty="0"/>
              <a:t>selon les cas. </a:t>
            </a:r>
            <a:endParaRPr lang="fr-FR" sz="2400" dirty="0" smtClean="0"/>
          </a:p>
          <a:p>
            <a:pPr algn="just"/>
            <a:r>
              <a:rPr lang="fr-FR" sz="2400" dirty="0" smtClean="0"/>
              <a:t>Pour le niveau </a:t>
            </a:r>
            <a:r>
              <a:rPr lang="fr-FR" sz="2400" b="1" dirty="0" smtClean="0"/>
              <a:t>Master</a:t>
            </a:r>
            <a:r>
              <a:rPr lang="fr-FR" sz="2400" dirty="0"/>
              <a:t>, </a:t>
            </a:r>
            <a:r>
              <a:rPr lang="fr-FR" sz="2400" dirty="0" smtClean="0"/>
              <a:t>les </a:t>
            </a:r>
            <a:r>
              <a:rPr lang="fr-FR" sz="2400" dirty="0"/>
              <a:t>enseignements </a:t>
            </a:r>
            <a:r>
              <a:rPr lang="fr-FR" sz="2400" dirty="0" smtClean="0"/>
              <a:t>ont </a:t>
            </a:r>
            <a:r>
              <a:rPr lang="fr-FR" sz="2400" dirty="0"/>
              <a:t>été organisés en </a:t>
            </a:r>
            <a:r>
              <a:rPr lang="fr-FR" sz="2400" b="1" dirty="0"/>
              <a:t>1, 2 ou 3 vagues </a:t>
            </a:r>
            <a:r>
              <a:rPr lang="fr-FR" sz="2400" dirty="0"/>
              <a:t>selon le cas des établissements. C'est la </a:t>
            </a:r>
            <a:r>
              <a:rPr lang="fr-FR" sz="2400" b="1" dirty="0"/>
              <a:t>variante avec 3 vagues qui est la plus fréquente </a:t>
            </a:r>
            <a:r>
              <a:rPr lang="fr-FR" sz="2400" dirty="0"/>
              <a:t>avec une alternance </a:t>
            </a:r>
            <a:r>
              <a:rPr lang="fr-FR" sz="2400" b="1" dirty="0"/>
              <a:t>par année </a:t>
            </a:r>
            <a:r>
              <a:rPr lang="fr-FR" sz="2400" dirty="0"/>
              <a:t>dans le cas courant sur une moyenne de </a:t>
            </a:r>
            <a:r>
              <a:rPr lang="fr-FR" sz="2400" b="1" dirty="0"/>
              <a:t>21 jours </a:t>
            </a:r>
            <a:r>
              <a:rPr lang="fr-FR" sz="2400" dirty="0"/>
              <a:t>équivalent à 3 semaines chacune. Dan le détail, les périodicités des </a:t>
            </a:r>
            <a:r>
              <a:rPr lang="fr-FR" sz="2400" dirty="0" smtClean="0"/>
              <a:t>alternances </a:t>
            </a:r>
            <a:r>
              <a:rPr lang="fr-FR" sz="2400" dirty="0"/>
              <a:t>varient de </a:t>
            </a:r>
            <a:r>
              <a:rPr lang="fr-FR" sz="2400" b="1" dirty="0"/>
              <a:t>2 jours à 5 semaines</a:t>
            </a:r>
            <a:r>
              <a:rPr lang="fr-FR" sz="2400" dirty="0"/>
              <a:t> selon le cas de figure des établissements</a:t>
            </a:r>
            <a:r>
              <a:rPr lang="fr-FR" sz="2400" dirty="0" smtClean="0"/>
              <a:t>.</a:t>
            </a:r>
          </a:p>
          <a:p>
            <a:pPr algn="just"/>
            <a:r>
              <a:rPr lang="fr-FR" sz="2400" dirty="0"/>
              <a:t>Les formations de </a:t>
            </a:r>
            <a:r>
              <a:rPr lang="fr-FR" sz="2400" b="1" dirty="0"/>
              <a:t>sciences médicales et vétérinaires </a:t>
            </a:r>
            <a:r>
              <a:rPr lang="fr-FR" sz="2400" dirty="0"/>
              <a:t>ont eu lieu en </a:t>
            </a:r>
            <a:r>
              <a:rPr lang="fr-FR" sz="2400" b="1" dirty="0"/>
              <a:t>présentiel en vague unique</a:t>
            </a:r>
            <a:r>
              <a:rPr lang="fr-FR" sz="2400" dirty="0"/>
              <a:t> pour </a:t>
            </a:r>
            <a:r>
              <a:rPr lang="fr-FR" sz="2400" dirty="0" smtClean="0"/>
              <a:t>une moitié des universités et en </a:t>
            </a:r>
            <a:r>
              <a:rPr lang="fr-FR" sz="2400" b="1" dirty="0" smtClean="0"/>
              <a:t>mode hybride </a:t>
            </a:r>
            <a:r>
              <a:rPr lang="fr-FR" sz="2400" dirty="0" smtClean="0"/>
              <a:t>pour l’autre.</a:t>
            </a:r>
          </a:p>
          <a:p>
            <a:pPr algn="just"/>
            <a:r>
              <a:rPr lang="fr-FR" sz="2400" dirty="0" smtClean="0"/>
              <a:t>La </a:t>
            </a:r>
            <a:r>
              <a:rPr lang="fr-FR" sz="2400" b="1" dirty="0"/>
              <a:t>formation </a:t>
            </a:r>
            <a:r>
              <a:rPr lang="fr-FR" sz="2400" b="1" dirty="0" smtClean="0"/>
              <a:t>d’ingénieur </a:t>
            </a:r>
            <a:r>
              <a:rPr lang="fr-FR" sz="2400" dirty="0" smtClean="0"/>
              <a:t>des </a:t>
            </a:r>
            <a:r>
              <a:rPr lang="fr-FR" sz="2400" b="1" dirty="0"/>
              <a:t>ES</a:t>
            </a:r>
            <a:r>
              <a:rPr lang="fr-FR" sz="2400" dirty="0"/>
              <a:t> </a:t>
            </a:r>
            <a:r>
              <a:rPr lang="fr-FR" sz="2400" dirty="0" smtClean="0"/>
              <a:t>a eu lieu en </a:t>
            </a:r>
            <a:r>
              <a:rPr lang="fr-FR" sz="2400" b="1" dirty="0"/>
              <a:t>2 </a:t>
            </a:r>
            <a:r>
              <a:rPr lang="fr-FR" sz="2400" b="1" dirty="0" smtClean="0"/>
              <a:t>vagues</a:t>
            </a:r>
            <a:r>
              <a:rPr lang="fr-FR" sz="2400" dirty="0" smtClean="0"/>
              <a:t>. </a:t>
            </a:r>
            <a:r>
              <a:rPr lang="fr-FR" sz="2400" dirty="0"/>
              <a:t>Seule l'ESSBO a adopté exclusivement l'enseignement en présentiel</a:t>
            </a:r>
            <a:r>
              <a:rPr lang="fr-FR" sz="2400" dirty="0" smtClean="0"/>
              <a:t>. </a:t>
            </a:r>
          </a:p>
          <a:p>
            <a:pPr algn="just"/>
            <a:r>
              <a:rPr lang="fr-FR" sz="2400" b="1" dirty="0" smtClean="0"/>
              <a:t>2 ENS ont adopté le mode en 2 vagues et 01 a fonctionné complétement en présentiel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1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Qualité de fonctionnement du mode hybride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Pratiquement pour toutes les catégories de formation et pour tous les cycles, </a:t>
            </a:r>
            <a:r>
              <a:rPr lang="fr-FR" b="1" dirty="0"/>
              <a:t>le mode d'enseignement en hybride a bien fonctionné</a:t>
            </a:r>
            <a:r>
              <a:rPr lang="fr-FR" dirty="0"/>
              <a:t> </a:t>
            </a:r>
            <a:r>
              <a:rPr lang="fr-FR" dirty="0" smtClean="0"/>
              <a:t>selon l’appréciation des établissements universitaires. </a:t>
            </a:r>
          </a:p>
          <a:p>
            <a:pPr algn="just">
              <a:spcBef>
                <a:spcPts val="600"/>
              </a:spcBef>
            </a:pPr>
            <a:r>
              <a:rPr lang="fr-FR" dirty="0" smtClean="0"/>
              <a:t>Néanmoins, les </a:t>
            </a:r>
            <a:r>
              <a:rPr lang="fr-FR" dirty="0"/>
              <a:t>observations ont été exprimées </a:t>
            </a:r>
            <a:r>
              <a:rPr lang="fr-FR" dirty="0" smtClean="0"/>
              <a:t>à titre d’insuffisances nécessitant une prise en charge, dont </a:t>
            </a:r>
            <a:r>
              <a:rPr lang="fr-FR" dirty="0"/>
              <a:t>principalement :</a:t>
            </a:r>
          </a:p>
          <a:p>
            <a:pPr marL="1439863" lvl="2" indent="-525463" algn="just">
              <a:spcBef>
                <a:spcPts val="1200"/>
              </a:spcBef>
            </a:pPr>
            <a:r>
              <a:rPr lang="fr-FR" sz="2600" dirty="0" smtClean="0"/>
              <a:t>des </a:t>
            </a:r>
            <a:r>
              <a:rPr lang="fr-FR" sz="2600" dirty="0"/>
              <a:t>problèmes techniques de </a:t>
            </a:r>
            <a:r>
              <a:rPr lang="fr-FR" sz="2600" b="1" dirty="0"/>
              <a:t>faible </a:t>
            </a:r>
            <a:r>
              <a:rPr lang="fr-FR" sz="2600" b="1" dirty="0" smtClean="0"/>
              <a:t>débit, </a:t>
            </a:r>
            <a:r>
              <a:rPr lang="fr-FR" sz="2600" dirty="0" smtClean="0"/>
              <a:t>de </a:t>
            </a:r>
            <a:r>
              <a:rPr lang="fr-FR" sz="2600" b="1" dirty="0"/>
              <a:t>coupures</a:t>
            </a:r>
            <a:r>
              <a:rPr lang="fr-FR" sz="2600" dirty="0"/>
              <a:t> internet perte récurrente des logins d’accès chez les étudiants</a:t>
            </a:r>
          </a:p>
          <a:p>
            <a:pPr marL="1439863" lvl="2" indent="-525463" algn="just">
              <a:spcBef>
                <a:spcPts val="600"/>
              </a:spcBef>
            </a:pPr>
            <a:r>
              <a:rPr lang="fr-FR" sz="2600" dirty="0" smtClean="0"/>
              <a:t>le </a:t>
            </a:r>
            <a:r>
              <a:rPr lang="fr-FR" sz="2600" b="1" dirty="0"/>
              <a:t>manque de </a:t>
            </a:r>
            <a:r>
              <a:rPr lang="fr-FR" sz="2600" b="1" dirty="0" smtClean="0"/>
              <a:t>moyens matériels </a:t>
            </a:r>
            <a:r>
              <a:rPr lang="fr-FR" sz="2600" dirty="0"/>
              <a:t>en possession des </a:t>
            </a:r>
            <a:r>
              <a:rPr lang="fr-FR" sz="2600" dirty="0" smtClean="0"/>
              <a:t>étudiants</a:t>
            </a:r>
          </a:p>
          <a:p>
            <a:pPr marL="1439863" lvl="2" indent="-525463" algn="just">
              <a:spcBef>
                <a:spcPts val="600"/>
              </a:spcBef>
            </a:pPr>
            <a:r>
              <a:rPr lang="fr-FR" sz="2600" dirty="0" smtClean="0"/>
              <a:t>le </a:t>
            </a:r>
            <a:r>
              <a:rPr lang="fr-FR" sz="2600" b="1" dirty="0"/>
              <a:t>manque d'une plateforme d'EAD performante </a:t>
            </a:r>
            <a:endParaRPr lang="fr-FR" sz="2600" b="1" dirty="0" smtClean="0"/>
          </a:p>
          <a:p>
            <a:pPr marL="1439863" lvl="2" indent="-525463" algn="just">
              <a:spcBef>
                <a:spcPts val="600"/>
              </a:spcBef>
            </a:pPr>
            <a:r>
              <a:rPr lang="fr-FR" sz="2600" dirty="0" smtClean="0"/>
              <a:t>la </a:t>
            </a:r>
            <a:r>
              <a:rPr lang="fr-FR" sz="2600" b="1" dirty="0" smtClean="0"/>
              <a:t>non-maîtrise </a:t>
            </a:r>
            <a:r>
              <a:rPr lang="fr-FR" sz="2600" b="1" dirty="0"/>
              <a:t>du système </a:t>
            </a:r>
            <a:r>
              <a:rPr lang="fr-FR" sz="2600" dirty="0" smtClean="0"/>
              <a:t>(formation en TICE)</a:t>
            </a:r>
          </a:p>
          <a:p>
            <a:pPr marL="1439863" lvl="2" indent="-525463" algn="just">
              <a:spcBef>
                <a:spcPts val="600"/>
              </a:spcBef>
            </a:pPr>
            <a:r>
              <a:rPr lang="fr-FR" sz="2600" dirty="0" smtClean="0"/>
              <a:t>la </a:t>
            </a:r>
            <a:r>
              <a:rPr lang="fr-FR" sz="2600" b="1" dirty="0"/>
              <a:t>spécificité de certaines matières </a:t>
            </a:r>
            <a:r>
              <a:rPr lang="fr-FR" sz="2600" dirty="0"/>
              <a:t>nécessitant plutôt le présentiel.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La Formation doctorale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114424"/>
            <a:ext cx="11520000" cy="5286375"/>
          </a:xfrm>
        </p:spPr>
        <p:txBody>
          <a:bodyPr/>
          <a:lstStyle/>
          <a:p>
            <a:pPr algn="just"/>
            <a:r>
              <a:rPr lang="fr-FR" sz="2400" dirty="0" smtClean="0"/>
              <a:t>Pour ce qui est de la formation doctorale au titre de l’année universitaire 2020-2021 en cours, </a:t>
            </a:r>
            <a:r>
              <a:rPr lang="fr-FR" sz="2400" b="1" dirty="0" smtClean="0"/>
              <a:t>20</a:t>
            </a:r>
            <a:r>
              <a:rPr lang="fr-FR" sz="2400" dirty="0" smtClean="0"/>
              <a:t> établissements universitaires de la région Ouest sont impliqués dans cette formation (</a:t>
            </a:r>
            <a:r>
              <a:rPr lang="fr-FR" sz="2400" b="1" dirty="0" smtClean="0"/>
              <a:t>14</a:t>
            </a:r>
            <a:r>
              <a:rPr lang="fr-FR" sz="2400" dirty="0" smtClean="0"/>
              <a:t> Universités; </a:t>
            </a:r>
            <a:r>
              <a:rPr lang="fr-FR" sz="2400" b="1" dirty="0" smtClean="0"/>
              <a:t>4</a:t>
            </a:r>
            <a:r>
              <a:rPr lang="fr-FR" sz="2400" dirty="0" smtClean="0"/>
              <a:t> CU et </a:t>
            </a:r>
            <a:r>
              <a:rPr lang="fr-FR" sz="2400" b="1" dirty="0" smtClean="0"/>
              <a:t>2</a:t>
            </a:r>
            <a:r>
              <a:rPr lang="fr-FR" sz="2400" dirty="0" smtClean="0"/>
              <a:t> ES).</a:t>
            </a:r>
          </a:p>
          <a:p>
            <a:pPr algn="just"/>
            <a:r>
              <a:rPr lang="fr-FR" sz="2400" dirty="0" smtClean="0"/>
              <a:t>Plus de </a:t>
            </a:r>
            <a:r>
              <a:rPr lang="fr-FR" sz="2400" b="1" dirty="0" smtClean="0"/>
              <a:t>755</a:t>
            </a:r>
            <a:r>
              <a:rPr lang="fr-FR" sz="2400" dirty="0" smtClean="0"/>
              <a:t> spécialités sont comptabilisées pour lesquelles près de </a:t>
            </a:r>
            <a:r>
              <a:rPr lang="fr-FR" sz="2400" b="1" dirty="0" smtClean="0"/>
              <a:t>175.000</a:t>
            </a:r>
            <a:r>
              <a:rPr lang="fr-FR" sz="2400" dirty="0" smtClean="0"/>
              <a:t> candidats participent aux concours d’accès prévus entre le </a:t>
            </a:r>
            <a:r>
              <a:rPr lang="fr-FR" sz="2400" b="1" dirty="0" smtClean="0"/>
              <a:t>18 Février </a:t>
            </a:r>
            <a:r>
              <a:rPr lang="fr-FR" sz="2400" dirty="0" smtClean="0"/>
              <a:t>et le </a:t>
            </a:r>
            <a:r>
              <a:rPr lang="fr-FR" sz="2400" b="1" dirty="0" smtClean="0"/>
              <a:t>27 Mars 2021</a:t>
            </a:r>
            <a:r>
              <a:rPr lang="fr-FR" sz="2400" dirty="0" smtClean="0"/>
              <a:t>.</a:t>
            </a:r>
          </a:p>
          <a:p>
            <a:pPr algn="just"/>
            <a:r>
              <a:rPr lang="fr-FR" sz="2400" b="1" dirty="0" smtClean="0"/>
              <a:t>Plusieurs envois du MESRS sont transférés en destination des établissements concernés </a:t>
            </a:r>
            <a:r>
              <a:rPr lang="fr-FR" sz="2400" dirty="0" smtClean="0"/>
              <a:t>portant orientations du MESRS en vue d’un bon déroulement du concours national d’accès à la formation de 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cycle et toutes les dispositions nécessaires sont prises.</a:t>
            </a:r>
          </a:p>
          <a:p>
            <a:pPr algn="just"/>
            <a:r>
              <a:rPr lang="fr-FR" sz="2400" dirty="0" smtClean="0"/>
              <a:t>Les menaces exprimées concernent notamment : </a:t>
            </a:r>
          </a:p>
          <a:p>
            <a:pPr marL="1344613" lvl="2" indent="-430213" algn="just"/>
            <a:r>
              <a:rPr lang="fr-FR" sz="2400" dirty="0" smtClean="0"/>
              <a:t>la </a:t>
            </a:r>
            <a:r>
              <a:rPr lang="fr-FR" sz="2400" b="1" dirty="0"/>
              <a:t>difficulté de gérer de gros effectifs </a:t>
            </a:r>
            <a:r>
              <a:rPr lang="fr-FR" sz="2400" dirty="0"/>
              <a:t>aux concours; </a:t>
            </a:r>
          </a:p>
          <a:p>
            <a:pPr marL="1344613" lvl="2" indent="-430213" algn="just"/>
            <a:r>
              <a:rPr lang="fr-FR" sz="2400" dirty="0" smtClean="0"/>
              <a:t>la </a:t>
            </a:r>
            <a:r>
              <a:rPr lang="fr-FR" sz="2400" b="1" dirty="0"/>
              <a:t>difficulté d'achever les corrections dans la durée définie de 3 jours</a:t>
            </a:r>
            <a:r>
              <a:rPr lang="fr-FR" sz="2400" dirty="0"/>
              <a:t>; </a:t>
            </a:r>
          </a:p>
          <a:p>
            <a:pPr marL="1344613" lvl="2" indent="-430213" algn="just"/>
            <a:r>
              <a:rPr lang="fr-FR" sz="2400" dirty="0" smtClean="0"/>
              <a:t>le </a:t>
            </a:r>
            <a:r>
              <a:rPr lang="fr-FR" sz="2400" b="1" dirty="0"/>
              <a:t>manque de salles </a:t>
            </a:r>
            <a:r>
              <a:rPr lang="fr-FR" sz="2400" dirty="0"/>
              <a:t>pour les examens avec </a:t>
            </a:r>
            <a:r>
              <a:rPr lang="fr-FR" sz="2400" b="1" dirty="0"/>
              <a:t>distanciation</a:t>
            </a:r>
            <a:r>
              <a:rPr lang="fr-FR" sz="2400" dirty="0"/>
              <a:t> et </a:t>
            </a:r>
            <a:r>
              <a:rPr lang="fr-FR" sz="2400" b="1" dirty="0"/>
              <a:t>respect du protocole sanitaire.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Climat général et dialogue social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1114424"/>
            <a:ext cx="11520000" cy="5286375"/>
          </a:xfrm>
        </p:spPr>
        <p:txBody>
          <a:bodyPr/>
          <a:lstStyle/>
          <a:p>
            <a:pPr algn="just">
              <a:spcBef>
                <a:spcPts val="200"/>
              </a:spcBef>
            </a:pPr>
            <a:r>
              <a:rPr lang="fr-FR" sz="2400" dirty="0" smtClean="0"/>
              <a:t>Sur le plan social, la synthèse des réponses des établissements reflète la </a:t>
            </a:r>
            <a:r>
              <a:rPr lang="fr-FR" sz="2400" b="1" dirty="0" smtClean="0"/>
              <a:t>très bonne coordination assurée avec les DOU</a:t>
            </a:r>
            <a:r>
              <a:rPr lang="fr-FR" sz="2400" dirty="0" smtClean="0"/>
              <a:t>.</a:t>
            </a:r>
          </a:p>
          <a:p>
            <a:pPr algn="just">
              <a:spcBef>
                <a:spcPts val="200"/>
              </a:spcBef>
            </a:pPr>
            <a:r>
              <a:rPr lang="fr-FR" sz="2400" dirty="0" smtClean="0"/>
              <a:t>La majorité des établissements </a:t>
            </a:r>
            <a:r>
              <a:rPr lang="fr-FR" sz="2400" b="1" dirty="0" smtClean="0"/>
              <a:t>ne relate pas de perturbations majeures</a:t>
            </a:r>
            <a:r>
              <a:rPr lang="fr-FR" sz="2400" dirty="0" smtClean="0"/>
              <a:t>. Seules les quelques cas suivants sont rapportés :</a:t>
            </a:r>
            <a:endParaRPr lang="fr-FR" sz="2200" dirty="0"/>
          </a:p>
          <a:p>
            <a:pPr marL="809625" lvl="1" indent="-352425" algn="just">
              <a:spcBef>
                <a:spcPts val="0"/>
              </a:spcBef>
            </a:pPr>
            <a:r>
              <a:rPr lang="fr-FR" sz="2200" dirty="0"/>
              <a:t>Le problème des spécialités « </a:t>
            </a:r>
            <a:r>
              <a:rPr lang="fr-FR" sz="2200" b="1" dirty="0"/>
              <a:t>GSE</a:t>
            </a:r>
            <a:r>
              <a:rPr lang="fr-FR" sz="2200" dirty="0"/>
              <a:t> » et « </a:t>
            </a:r>
            <a:r>
              <a:rPr lang="fr-FR" sz="2200" b="1" dirty="0"/>
              <a:t>GPE</a:t>
            </a:r>
            <a:r>
              <a:rPr lang="fr-FR" sz="2200" dirty="0"/>
              <a:t> » qui persiste malgré les démarches entreprises.</a:t>
            </a:r>
            <a:endParaRPr lang="fr-FR" sz="2200" dirty="0" smtClean="0"/>
          </a:p>
          <a:p>
            <a:pPr marL="809625" lvl="1" indent="-352425" algn="just">
              <a:spcBef>
                <a:spcPts val="0"/>
              </a:spcBef>
            </a:pPr>
            <a:r>
              <a:rPr lang="fr-FR" sz="2200" dirty="0" smtClean="0"/>
              <a:t>Le cas des étudiants </a:t>
            </a:r>
            <a:r>
              <a:rPr lang="fr-FR" sz="2200" dirty="0"/>
              <a:t>de la </a:t>
            </a:r>
            <a:r>
              <a:rPr lang="fr-FR" sz="2200" dirty="0" smtClean="0"/>
              <a:t>2</a:t>
            </a:r>
            <a:r>
              <a:rPr lang="fr-FR" sz="2200" baseline="30000" dirty="0" smtClean="0"/>
              <a:t>ème</a:t>
            </a:r>
            <a:r>
              <a:rPr lang="fr-FR" sz="2200" dirty="0" smtClean="0"/>
              <a:t> et 3</a:t>
            </a:r>
            <a:r>
              <a:rPr lang="fr-FR" sz="2200" baseline="30000" dirty="0" smtClean="0"/>
              <a:t>ème</a:t>
            </a:r>
            <a:r>
              <a:rPr lang="fr-FR" sz="2200" dirty="0" smtClean="0"/>
              <a:t> année </a:t>
            </a:r>
            <a:r>
              <a:rPr lang="fr-FR" sz="2200" dirty="0"/>
              <a:t>de Médecine de Oran 1 </a:t>
            </a:r>
            <a:r>
              <a:rPr lang="fr-FR" sz="2200" dirty="0" smtClean="0"/>
              <a:t>contestant </a:t>
            </a:r>
            <a:r>
              <a:rPr lang="fr-FR" sz="2200" dirty="0"/>
              <a:t>la forme d'enseignement à distance mise en </a:t>
            </a:r>
            <a:r>
              <a:rPr lang="fr-FR" sz="2200" dirty="0" smtClean="0"/>
              <a:t>œuvre </a:t>
            </a:r>
            <a:r>
              <a:rPr lang="fr-FR" sz="2200" dirty="0"/>
              <a:t>en début de </a:t>
            </a:r>
            <a:r>
              <a:rPr lang="fr-FR" sz="2200" dirty="0" smtClean="0"/>
              <a:t>semestre. Des mesures </a:t>
            </a:r>
            <a:r>
              <a:rPr lang="fr-FR" sz="2200" dirty="0"/>
              <a:t>ont été prises </a:t>
            </a:r>
            <a:r>
              <a:rPr lang="fr-FR" sz="2200" dirty="0" smtClean="0"/>
              <a:t> pour </a:t>
            </a:r>
            <a:r>
              <a:rPr lang="fr-FR" sz="2200" dirty="0"/>
              <a:t>l'amélioration du dispositif d'EAD mis en </a:t>
            </a:r>
            <a:r>
              <a:rPr lang="fr-FR" sz="2200" dirty="0" smtClean="0"/>
              <a:t>place.</a:t>
            </a:r>
          </a:p>
          <a:p>
            <a:pPr marL="809625" lvl="1" indent="-352425" algn="just">
              <a:spcBef>
                <a:spcPts val="0"/>
              </a:spcBef>
            </a:pPr>
            <a:r>
              <a:rPr lang="fr-FR" sz="2200" dirty="0" smtClean="0"/>
              <a:t>Les </a:t>
            </a:r>
            <a:r>
              <a:rPr lang="fr-FR" sz="2200" dirty="0"/>
              <a:t>étudiants du CU Naâma de la spécialité "Energies </a:t>
            </a:r>
            <a:r>
              <a:rPr lang="fr-FR" sz="2200" dirty="0" smtClean="0"/>
              <a:t>renouvelables » qui demandent </a:t>
            </a:r>
            <a:r>
              <a:rPr lang="fr-FR" sz="2200" dirty="0"/>
              <a:t>le </a:t>
            </a:r>
            <a:r>
              <a:rPr lang="fr-FR" sz="2200" dirty="0" smtClean="0"/>
              <a:t>changement </a:t>
            </a:r>
            <a:r>
              <a:rPr lang="fr-FR" sz="2200" dirty="0"/>
              <a:t>d'intitulé de la spécialité en " Electrotechnique</a:t>
            </a:r>
            <a:r>
              <a:rPr lang="fr-FR" sz="2200" dirty="0" smtClean="0"/>
              <a:t>".</a:t>
            </a:r>
            <a:r>
              <a:rPr lang="fr-FR" sz="2200" dirty="0"/>
              <a:t> </a:t>
            </a:r>
            <a:r>
              <a:rPr lang="fr-FR" sz="2200" dirty="0" smtClean="0"/>
              <a:t>Un envoi </a:t>
            </a:r>
            <a:r>
              <a:rPr lang="fr-FR" sz="2200" dirty="0"/>
              <a:t>d'une requête </a:t>
            </a:r>
            <a:r>
              <a:rPr lang="fr-FR" sz="2200" dirty="0" smtClean="0"/>
              <a:t>au </a:t>
            </a:r>
            <a:r>
              <a:rPr lang="fr-FR" sz="2200" dirty="0"/>
              <a:t>MESRS a été </a:t>
            </a:r>
            <a:r>
              <a:rPr lang="fr-FR" sz="2200" dirty="0" smtClean="0"/>
              <a:t>fait en ce sens.</a:t>
            </a:r>
          </a:p>
          <a:p>
            <a:pPr marL="809625" lvl="1" indent="-352425" algn="just">
              <a:spcBef>
                <a:spcPts val="0"/>
              </a:spcBef>
            </a:pPr>
            <a:r>
              <a:rPr lang="fr-FR" sz="2200" dirty="0" smtClean="0"/>
              <a:t>Le cas des stages soulevé par les étudiants de l’ESGEEO et l’ESEO.</a:t>
            </a:r>
          </a:p>
          <a:p>
            <a:pPr marL="809625" lvl="1" indent="-352425" algn="just">
              <a:spcBef>
                <a:spcPts val="0"/>
              </a:spcBef>
            </a:pPr>
            <a:r>
              <a:rPr lang="fr-FR" sz="2200" dirty="0" smtClean="0"/>
              <a:t>Le problème du nombre de tests soulevé par les étudiants de l’ESSAT.</a:t>
            </a:r>
            <a:endParaRPr lang="fr-FR" sz="2200" dirty="0"/>
          </a:p>
          <a:p>
            <a:pPr marL="352425" indent="-352425" algn="just">
              <a:spcBef>
                <a:spcPts val="200"/>
              </a:spcBef>
            </a:pPr>
            <a:r>
              <a:rPr lang="fr-FR" sz="2400" dirty="0" smtClean="0"/>
              <a:t>Le </a:t>
            </a:r>
            <a:r>
              <a:rPr lang="fr-FR" sz="2400" b="1" dirty="0"/>
              <a:t>dialogue </a:t>
            </a:r>
            <a:r>
              <a:rPr lang="fr-FR" sz="2400" dirty="0"/>
              <a:t>avec les partenaires sociaux est établi: une prévision de plus de </a:t>
            </a:r>
            <a:r>
              <a:rPr lang="fr-FR" sz="2400" b="1" dirty="0" smtClean="0"/>
              <a:t>160</a:t>
            </a:r>
            <a:r>
              <a:rPr lang="fr-FR" sz="2400" dirty="0" smtClean="0"/>
              <a:t> </a:t>
            </a:r>
            <a:r>
              <a:rPr lang="fr-FR" sz="2400" b="1" dirty="0"/>
              <a:t>rencontres est </a:t>
            </a:r>
            <a:r>
              <a:rPr lang="fr-FR" sz="2400" b="1" dirty="0" smtClean="0"/>
              <a:t>programmées </a:t>
            </a:r>
            <a:r>
              <a:rPr lang="fr-FR" sz="2400" dirty="0"/>
              <a:t>dont plus de </a:t>
            </a:r>
            <a:r>
              <a:rPr lang="fr-FR" sz="2400" b="1" dirty="0" smtClean="0"/>
              <a:t>130 sont </a:t>
            </a:r>
            <a:r>
              <a:rPr lang="fr-FR" sz="2400" b="1" dirty="0"/>
              <a:t>déjà réalisées</a:t>
            </a:r>
            <a:r>
              <a:rPr lang="fr-FR" sz="2400" dirty="0"/>
              <a:t>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7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3552825" y="6400800"/>
            <a:ext cx="8639175" cy="360363"/>
          </a:xfrm>
        </p:spPr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11181349" y="6400800"/>
            <a:ext cx="720725" cy="360363"/>
          </a:xfrm>
        </p:spPr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342618" y="2270234"/>
            <a:ext cx="5967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Merci pour votre attention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/>
              <a:t>Les grands agrégats </a:t>
            </a:r>
            <a:br>
              <a:rPr lang="fr-FR" sz="5400" dirty="0" smtClean="0"/>
            </a:br>
            <a:r>
              <a:rPr lang="fr-FR" sz="5400" dirty="0" smtClean="0"/>
              <a:t>de la rentrée universitaire </a:t>
            </a:r>
            <a:br>
              <a:rPr lang="fr-FR" sz="5400" dirty="0" smtClean="0"/>
            </a:br>
            <a:r>
              <a:rPr lang="fr-FR" sz="5400" dirty="0" smtClean="0"/>
              <a:t>2020-2021</a:t>
            </a:r>
            <a:endParaRPr lang="fr-FR" sz="5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831849" y="4824248"/>
            <a:ext cx="10800000" cy="1205216"/>
          </a:xfrm>
        </p:spPr>
        <p:txBody>
          <a:bodyPr/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DES INSCRITS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 smtClean="0"/>
              <a:t>-I-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D470C-B76B-422E-B7B3-A4B63018844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Bilan global des inscrits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07" y="1050532"/>
            <a:ext cx="10048875" cy="5324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Formation LMD : Premier Cycle de Licence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99697" y="3336378"/>
            <a:ext cx="11803117" cy="2679809"/>
          </a:xfrm>
        </p:spPr>
        <p:txBody>
          <a:bodyPr/>
          <a:lstStyle/>
          <a:p>
            <a:r>
              <a:rPr lang="fr-FR" sz="2400" dirty="0"/>
              <a:t>L'effectif total des inscrits en Licence LMD s'élève à </a:t>
            </a:r>
            <a:r>
              <a:rPr lang="fr-FR" sz="2400" b="1" dirty="0" smtClean="0"/>
              <a:t>204.159</a:t>
            </a:r>
            <a:r>
              <a:rPr lang="fr-FR" sz="2400" dirty="0" smtClean="0"/>
              <a:t> </a:t>
            </a:r>
            <a:r>
              <a:rPr lang="fr-FR" sz="2400" dirty="0"/>
              <a:t>étudiants pratiquement en très légère </a:t>
            </a:r>
            <a:r>
              <a:rPr lang="fr-FR" sz="2400" dirty="0" smtClean="0"/>
              <a:t>régression </a:t>
            </a:r>
            <a:r>
              <a:rPr lang="fr-FR" sz="2400" dirty="0"/>
              <a:t>par rapport à celui de l'année écoulé (-2%). </a:t>
            </a:r>
          </a:p>
          <a:p>
            <a:r>
              <a:rPr lang="fr-FR" sz="2400" dirty="0"/>
              <a:t>La part des nouveaux inscrits (nouveaux bacheliers) représente près de </a:t>
            </a:r>
            <a:r>
              <a:rPr lang="fr-FR" sz="2400" b="1" dirty="0"/>
              <a:t>29 %</a:t>
            </a:r>
            <a:r>
              <a:rPr lang="fr-FR" sz="2400" dirty="0"/>
              <a:t> du total des inscrits .</a:t>
            </a:r>
          </a:p>
          <a:p>
            <a:r>
              <a:rPr lang="fr-FR" sz="2400" dirty="0"/>
              <a:t>Par domaine de formation </a:t>
            </a:r>
            <a:r>
              <a:rPr lang="fr-FR" sz="2400" dirty="0" smtClean="0"/>
              <a:t>: c'est </a:t>
            </a:r>
            <a:r>
              <a:rPr lang="fr-FR" sz="2400" dirty="0"/>
              <a:t>le </a:t>
            </a:r>
            <a:r>
              <a:rPr lang="fr-FR" sz="2400" b="1" dirty="0"/>
              <a:t>SHS</a:t>
            </a:r>
            <a:r>
              <a:rPr lang="fr-FR" sz="2400" dirty="0"/>
              <a:t> qui prédomine avec une part de près de </a:t>
            </a:r>
            <a:r>
              <a:rPr lang="fr-FR" sz="2400" b="1" dirty="0"/>
              <a:t>17 %</a:t>
            </a:r>
            <a:r>
              <a:rPr lang="fr-FR" sz="2400" dirty="0"/>
              <a:t> suivi du </a:t>
            </a:r>
            <a:r>
              <a:rPr lang="fr-FR" sz="2400" b="1" dirty="0"/>
              <a:t>SEGC</a:t>
            </a:r>
            <a:r>
              <a:rPr lang="fr-FR" sz="2400" dirty="0"/>
              <a:t> </a:t>
            </a:r>
            <a:r>
              <a:rPr lang="fr-FR" sz="2400" dirty="0" smtClean="0"/>
              <a:t>puis </a:t>
            </a:r>
            <a:r>
              <a:rPr lang="fr-FR" sz="2400" dirty="0"/>
              <a:t>du </a:t>
            </a:r>
            <a:r>
              <a:rPr lang="fr-FR" sz="2400" b="1" dirty="0" smtClean="0"/>
              <a:t>ST</a:t>
            </a:r>
            <a:r>
              <a:rPr lang="fr-FR" sz="2400" dirty="0" smtClean="0"/>
              <a:t>. </a:t>
            </a:r>
            <a:r>
              <a:rPr lang="fr-FR" sz="2400" dirty="0"/>
              <a:t>En fin de classement par ordre décroissant des effectifs on trouve le </a:t>
            </a:r>
            <a:r>
              <a:rPr lang="fr-FR" sz="2400" b="1" dirty="0"/>
              <a:t>STAPS</a:t>
            </a:r>
            <a:r>
              <a:rPr lang="fr-FR" sz="2400" dirty="0"/>
              <a:t> avec </a:t>
            </a:r>
            <a:r>
              <a:rPr lang="fr-FR" sz="2400" b="1" dirty="0" smtClean="0"/>
              <a:t>1263</a:t>
            </a:r>
            <a:r>
              <a:rPr lang="fr-FR" sz="2400" dirty="0" smtClean="0"/>
              <a:t> inscrits et </a:t>
            </a:r>
            <a:r>
              <a:rPr lang="fr-FR" sz="2400" dirty="0"/>
              <a:t>l'</a:t>
            </a:r>
            <a:r>
              <a:rPr lang="fr-FR" sz="2400" b="1" dirty="0" smtClean="0"/>
              <a:t>AUMV</a:t>
            </a:r>
            <a:r>
              <a:rPr lang="fr-FR" sz="2400" dirty="0" smtClean="0"/>
              <a:t> </a:t>
            </a:r>
            <a:r>
              <a:rPr lang="fr-FR" sz="2400" dirty="0"/>
              <a:t>avec </a:t>
            </a:r>
            <a:r>
              <a:rPr lang="fr-FR" sz="2400" b="1" dirty="0" smtClean="0"/>
              <a:t>1300</a:t>
            </a:r>
            <a:r>
              <a:rPr lang="fr-FR" sz="2400" dirty="0" smtClean="0"/>
              <a:t> inscrits.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97" y="1166811"/>
            <a:ext cx="11803117" cy="20388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440" y="3374150"/>
            <a:ext cx="11520000" cy="30266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2000" dirty="0"/>
              <a:t>L'effectif total des inscrits en </a:t>
            </a:r>
            <a:r>
              <a:rPr lang="fr-FR" sz="2000" dirty="0" smtClean="0"/>
              <a:t>Master s'élève </a:t>
            </a:r>
            <a:r>
              <a:rPr lang="fr-FR" sz="2000" dirty="0"/>
              <a:t>à </a:t>
            </a:r>
            <a:r>
              <a:rPr lang="fr-FR" sz="2000" b="1" dirty="0" smtClean="0"/>
              <a:t>109.457</a:t>
            </a:r>
            <a:r>
              <a:rPr lang="fr-FR" sz="2000" dirty="0" smtClean="0"/>
              <a:t> étudiants, en </a:t>
            </a:r>
            <a:r>
              <a:rPr lang="fr-FR" sz="2000" dirty="0"/>
              <a:t>nette progression de près de </a:t>
            </a:r>
            <a:r>
              <a:rPr lang="fr-FR" sz="2000" b="1" dirty="0"/>
              <a:t>15 %</a:t>
            </a:r>
            <a:r>
              <a:rPr lang="fr-FR" sz="2000" dirty="0"/>
              <a:t> par rapport </a:t>
            </a:r>
            <a:r>
              <a:rPr lang="fr-FR" sz="2000" dirty="0" smtClean="0"/>
              <a:t>à celui de </a:t>
            </a:r>
            <a:r>
              <a:rPr lang="fr-FR" sz="2000" dirty="0"/>
              <a:t>l'année écoulée. </a:t>
            </a:r>
            <a:endParaRPr lang="fr-FR" sz="2000" dirty="0" smtClean="0"/>
          </a:p>
          <a:p>
            <a:pPr>
              <a:spcBef>
                <a:spcPts val="600"/>
              </a:spcBef>
            </a:pPr>
            <a:r>
              <a:rPr lang="fr-FR" sz="2000" dirty="0" smtClean="0"/>
              <a:t>La </a:t>
            </a:r>
            <a:r>
              <a:rPr lang="fr-FR" sz="2000" dirty="0"/>
              <a:t>répartition par année donne </a:t>
            </a:r>
            <a:r>
              <a:rPr lang="fr-FR" sz="2000" b="1" dirty="0" smtClean="0"/>
              <a:t>60 %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M1</a:t>
            </a:r>
            <a:r>
              <a:rPr lang="fr-FR" sz="2000" dirty="0"/>
              <a:t> et </a:t>
            </a:r>
            <a:r>
              <a:rPr lang="fr-FR" sz="2000" b="1" dirty="0" smtClean="0"/>
              <a:t>40 %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M2</a:t>
            </a:r>
            <a:r>
              <a:rPr lang="fr-FR" sz="2000" dirty="0"/>
              <a:t>.</a:t>
            </a:r>
          </a:p>
          <a:p>
            <a:pPr>
              <a:spcBef>
                <a:spcPts val="600"/>
              </a:spcBef>
            </a:pPr>
            <a:r>
              <a:rPr lang="fr-FR" sz="2000" dirty="0"/>
              <a:t>Par rapport aux </a:t>
            </a:r>
            <a:r>
              <a:rPr lang="fr-FR" sz="2000" dirty="0" smtClean="0"/>
              <a:t>inscrits du </a:t>
            </a:r>
            <a:r>
              <a:rPr lang="fr-FR" sz="2000" b="1" dirty="0"/>
              <a:t>M1</a:t>
            </a:r>
            <a:r>
              <a:rPr lang="fr-FR" sz="2000" dirty="0"/>
              <a:t>, </a:t>
            </a:r>
            <a:r>
              <a:rPr lang="fr-FR" sz="2000" b="1" dirty="0" smtClean="0"/>
              <a:t>84 %</a:t>
            </a:r>
            <a:r>
              <a:rPr lang="fr-FR" sz="2000" dirty="0" smtClean="0"/>
              <a:t> </a:t>
            </a:r>
            <a:r>
              <a:rPr lang="fr-FR" sz="2000" dirty="0"/>
              <a:t>correspondent à des internes à l'établissement et </a:t>
            </a:r>
            <a:r>
              <a:rPr lang="fr-FR" sz="2000" b="1" dirty="0" smtClean="0"/>
              <a:t>16</a:t>
            </a:r>
            <a:r>
              <a:rPr lang="fr-FR" sz="2000" b="1" dirty="0"/>
              <a:t>%</a:t>
            </a:r>
            <a:r>
              <a:rPr lang="fr-FR" sz="2000" dirty="0"/>
              <a:t> </a:t>
            </a:r>
            <a:r>
              <a:rPr lang="fr-FR" sz="2000" dirty="0" smtClean="0"/>
              <a:t>sont </a:t>
            </a:r>
            <a:r>
              <a:rPr lang="fr-FR" sz="2000" dirty="0"/>
              <a:t>des externes.</a:t>
            </a:r>
          </a:p>
          <a:p>
            <a:pPr>
              <a:spcBef>
                <a:spcPts val="600"/>
              </a:spcBef>
            </a:pPr>
            <a:r>
              <a:rPr lang="fr-FR" sz="2000" dirty="0"/>
              <a:t>La clôture de l'année écoulée se caractérise par un effectif des sortants de </a:t>
            </a:r>
            <a:r>
              <a:rPr lang="fr-FR" sz="2000" b="1" dirty="0" smtClean="0"/>
              <a:t>39.518</a:t>
            </a:r>
            <a:r>
              <a:rPr lang="fr-FR" sz="2000" dirty="0" smtClean="0"/>
              <a:t> </a:t>
            </a:r>
            <a:r>
              <a:rPr lang="fr-FR" sz="2000" dirty="0"/>
              <a:t>diplômés de Master pratiquement équivalent à l'effectif des inscrits en </a:t>
            </a:r>
            <a:r>
              <a:rPr lang="fr-FR" sz="2000" b="1" dirty="0"/>
              <a:t>M2</a:t>
            </a:r>
            <a:r>
              <a:rPr lang="fr-FR" sz="2000" dirty="0"/>
              <a:t> de l'année en cours.</a:t>
            </a:r>
          </a:p>
          <a:p>
            <a:pPr>
              <a:spcBef>
                <a:spcPts val="600"/>
              </a:spcBef>
            </a:pPr>
            <a:r>
              <a:rPr lang="fr-FR" sz="2000" dirty="0"/>
              <a:t>La répartition des inscrits par domaine de formation place le </a:t>
            </a:r>
            <a:r>
              <a:rPr lang="fr-FR" sz="2000" b="1" dirty="0"/>
              <a:t>SEGC</a:t>
            </a:r>
            <a:r>
              <a:rPr lang="fr-FR" sz="2000" dirty="0"/>
              <a:t> en tête avec une part de près de </a:t>
            </a:r>
            <a:r>
              <a:rPr lang="fr-FR" sz="2000" b="1" dirty="0"/>
              <a:t>18%</a:t>
            </a:r>
            <a:r>
              <a:rPr lang="fr-FR" sz="2000" dirty="0"/>
              <a:t> suivi immédiatement par les domaines </a:t>
            </a:r>
            <a:r>
              <a:rPr lang="fr-FR" sz="2000" b="1" dirty="0" smtClean="0"/>
              <a:t>SHS puis du ST en 3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position</a:t>
            </a:r>
            <a:r>
              <a:rPr lang="fr-FR" sz="2000" dirty="0" smtClean="0"/>
              <a:t>. </a:t>
            </a:r>
            <a:r>
              <a:rPr lang="fr-FR" sz="2000" dirty="0"/>
              <a:t>En fin de liste on retrouve l'</a:t>
            </a:r>
            <a:r>
              <a:rPr lang="fr-FR" sz="2000" b="1" dirty="0"/>
              <a:t>AUMV</a:t>
            </a:r>
            <a:r>
              <a:rPr lang="fr-FR" sz="2000" dirty="0"/>
              <a:t>, </a:t>
            </a:r>
            <a:r>
              <a:rPr lang="fr-FR" sz="2000" b="1" dirty="0"/>
              <a:t>STU</a:t>
            </a:r>
            <a:r>
              <a:rPr lang="fr-FR" sz="2000" dirty="0"/>
              <a:t> et </a:t>
            </a:r>
            <a:r>
              <a:rPr lang="fr-FR" sz="2000" b="1" dirty="0"/>
              <a:t>STAPS</a:t>
            </a:r>
            <a:r>
              <a:rPr lang="fr-FR" sz="2000" dirty="0"/>
              <a:t>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5440" y="182245"/>
            <a:ext cx="11521440" cy="720000"/>
          </a:xfrm>
        </p:spPr>
        <p:txBody>
          <a:bodyPr/>
          <a:lstStyle/>
          <a:p>
            <a:r>
              <a:rPr lang="fr-FR" sz="4000" dirty="0" smtClean="0"/>
              <a:t>Formation LMD : Second Cycle de Master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32" y="1060724"/>
            <a:ext cx="11750048" cy="228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440" y="3258540"/>
            <a:ext cx="11520000" cy="30266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2400" dirty="0"/>
              <a:t>L'effectif total des inscrits en </a:t>
            </a:r>
            <a:r>
              <a:rPr lang="fr-FR" sz="2400" b="1" dirty="0"/>
              <a:t>formation préparatoire </a:t>
            </a:r>
            <a:r>
              <a:rPr lang="fr-FR" sz="2400" dirty="0"/>
              <a:t>dans les </a:t>
            </a:r>
            <a:r>
              <a:rPr lang="fr-FR" sz="2400" b="1" dirty="0"/>
              <a:t>ES</a:t>
            </a:r>
            <a:r>
              <a:rPr lang="fr-FR" sz="2400" dirty="0"/>
              <a:t> de la région Ouest s'élève à </a:t>
            </a:r>
            <a:r>
              <a:rPr lang="fr-FR" sz="2400" b="1" dirty="0" smtClean="0"/>
              <a:t>3 323</a:t>
            </a:r>
            <a:r>
              <a:rPr lang="fr-FR" sz="2400" dirty="0" smtClean="0"/>
              <a:t> </a:t>
            </a:r>
            <a:r>
              <a:rPr lang="fr-FR" sz="2400" dirty="0"/>
              <a:t>étudiants dont </a:t>
            </a:r>
            <a:r>
              <a:rPr lang="fr-FR" sz="2400" b="1" dirty="0" smtClean="0"/>
              <a:t>1 938 </a:t>
            </a:r>
            <a:r>
              <a:rPr lang="fr-FR" sz="2400" dirty="0"/>
              <a:t>nouveaux inscrits représentants une part de plus de </a:t>
            </a:r>
            <a:r>
              <a:rPr lang="fr-FR" sz="2400" b="1" dirty="0" smtClean="0"/>
              <a:t>58 %</a:t>
            </a:r>
            <a:r>
              <a:rPr lang="fr-FR" sz="2400" dirty="0" smtClean="0"/>
              <a:t> </a:t>
            </a:r>
            <a:r>
              <a:rPr lang="fr-FR" sz="2400" dirty="0"/>
              <a:t>(plus que la moitié). </a:t>
            </a:r>
          </a:p>
          <a:p>
            <a:pPr>
              <a:spcBef>
                <a:spcPts val="600"/>
              </a:spcBef>
            </a:pPr>
            <a:r>
              <a:rPr lang="fr-FR" sz="2400" dirty="0"/>
              <a:t>L'effectif total des inscrits est en légère progression </a:t>
            </a:r>
            <a:r>
              <a:rPr lang="fr-FR" sz="2400" dirty="0" smtClean="0"/>
              <a:t>(+1</a:t>
            </a:r>
            <a:r>
              <a:rPr lang="fr-FR" sz="2400" dirty="0"/>
              <a:t>%) par rapport à celui de l'année écoulé et se réparti en </a:t>
            </a:r>
            <a:r>
              <a:rPr lang="fr-FR" sz="2400" b="1" dirty="0" smtClean="0"/>
              <a:t>49 %</a:t>
            </a:r>
            <a:r>
              <a:rPr lang="fr-FR" sz="2400" dirty="0" smtClean="0"/>
              <a:t> </a:t>
            </a:r>
            <a:r>
              <a:rPr lang="fr-FR" sz="2400" dirty="0"/>
              <a:t>pour le </a:t>
            </a:r>
            <a:r>
              <a:rPr lang="fr-FR" sz="2400" b="1" dirty="0"/>
              <a:t>ST</a:t>
            </a:r>
            <a:r>
              <a:rPr lang="fr-FR" sz="2400" dirty="0"/>
              <a:t>, </a:t>
            </a:r>
            <a:r>
              <a:rPr lang="fr-FR" sz="2400" b="1" dirty="0"/>
              <a:t>25%</a:t>
            </a:r>
            <a:r>
              <a:rPr lang="fr-FR" sz="2400" dirty="0"/>
              <a:t> pour le </a:t>
            </a:r>
            <a:r>
              <a:rPr lang="fr-FR" sz="2400" b="1" dirty="0"/>
              <a:t>SEGC</a:t>
            </a:r>
            <a:r>
              <a:rPr lang="fr-FR" sz="2400" dirty="0"/>
              <a:t>, </a:t>
            </a:r>
            <a:r>
              <a:rPr lang="fr-FR" sz="2400" b="1" dirty="0" smtClean="0"/>
              <a:t>14 %</a:t>
            </a:r>
            <a:r>
              <a:rPr lang="fr-FR" sz="2400" dirty="0" smtClean="0"/>
              <a:t> </a:t>
            </a:r>
            <a:r>
              <a:rPr lang="fr-FR" sz="2400" dirty="0"/>
              <a:t>pour le </a:t>
            </a:r>
            <a:r>
              <a:rPr lang="fr-FR" sz="2400" b="1" dirty="0"/>
              <a:t>SNV</a:t>
            </a:r>
            <a:r>
              <a:rPr lang="fr-FR" sz="2400" dirty="0"/>
              <a:t> et </a:t>
            </a:r>
            <a:r>
              <a:rPr lang="fr-FR" sz="2400" b="1" dirty="0" smtClean="0"/>
              <a:t>12 %</a:t>
            </a:r>
            <a:r>
              <a:rPr lang="fr-FR" sz="2400" dirty="0" smtClean="0"/>
              <a:t> </a:t>
            </a:r>
            <a:r>
              <a:rPr lang="fr-FR" sz="2400" dirty="0"/>
              <a:t>pour le </a:t>
            </a:r>
            <a:r>
              <a:rPr lang="fr-FR" sz="2400" b="1" dirty="0"/>
              <a:t>MI</a:t>
            </a:r>
            <a:r>
              <a:rPr lang="fr-FR" sz="2400" dirty="0"/>
              <a:t>.</a:t>
            </a:r>
          </a:p>
          <a:p>
            <a:pPr>
              <a:spcBef>
                <a:spcPts val="600"/>
              </a:spcBef>
            </a:pPr>
            <a:r>
              <a:rPr lang="fr-FR" sz="2400" dirty="0"/>
              <a:t>L'effectif des sortants de l'année universitaire 2019-2020 du cycle préparatoire s'élève à </a:t>
            </a:r>
            <a:r>
              <a:rPr lang="fr-FR" sz="2400" b="1" dirty="0" smtClean="0"/>
              <a:t>1306</a:t>
            </a:r>
            <a:r>
              <a:rPr lang="fr-FR" sz="2400" dirty="0" smtClean="0"/>
              <a:t> </a:t>
            </a:r>
            <a:r>
              <a:rPr lang="fr-FR" sz="2400" dirty="0"/>
              <a:t>étudiants au total représentant près de </a:t>
            </a:r>
            <a:r>
              <a:rPr lang="fr-FR" sz="2400" b="1" dirty="0" smtClean="0"/>
              <a:t>40 %</a:t>
            </a:r>
            <a:r>
              <a:rPr lang="fr-FR" sz="2400" dirty="0" smtClean="0"/>
              <a:t> </a:t>
            </a:r>
            <a:r>
              <a:rPr lang="fr-FR" sz="2400" dirty="0"/>
              <a:t>des inscrits du cycle.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CRUO - Université Oran 2,  le 10  Février 2021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5440" y="182245"/>
            <a:ext cx="11521440" cy="720000"/>
          </a:xfrm>
        </p:spPr>
        <p:txBody>
          <a:bodyPr/>
          <a:lstStyle/>
          <a:p>
            <a:r>
              <a:rPr lang="fr-FR" sz="4000" dirty="0" smtClean="0"/>
              <a:t>Formation en ES : Cycle de la Formation préparatoire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55" y="1023772"/>
            <a:ext cx="1102042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440" y="3109093"/>
            <a:ext cx="11520000" cy="317609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2000" dirty="0"/>
              <a:t>L'effectif global des inscrits en formation de second cycle de spécialités des Ecoles supérieures de l'année universitaire en cours s'élève à </a:t>
            </a:r>
            <a:r>
              <a:rPr lang="fr-FR" sz="2000" b="1" dirty="0" smtClean="0"/>
              <a:t>2.938</a:t>
            </a:r>
            <a:r>
              <a:rPr lang="fr-FR" sz="2000" dirty="0" smtClean="0"/>
              <a:t> </a:t>
            </a:r>
            <a:r>
              <a:rPr lang="fr-FR" sz="2000" dirty="0"/>
              <a:t>étudiants, nettement en deçà de celui des inscrits en formation préparatoire </a:t>
            </a:r>
            <a:r>
              <a:rPr lang="fr-FR" sz="2000" dirty="0" smtClean="0"/>
              <a:t>de près de </a:t>
            </a:r>
            <a:r>
              <a:rPr lang="fr-FR" sz="2000" b="1" dirty="0" smtClean="0"/>
              <a:t>12 %</a:t>
            </a:r>
            <a:r>
              <a:rPr lang="fr-FR" sz="2000" dirty="0" smtClean="0"/>
              <a:t>.</a:t>
            </a:r>
            <a:endParaRPr lang="fr-FR" sz="2000" dirty="0"/>
          </a:p>
          <a:p>
            <a:pPr>
              <a:spcBef>
                <a:spcPts val="600"/>
              </a:spcBef>
            </a:pPr>
            <a:r>
              <a:rPr lang="fr-FR" sz="2000" dirty="0"/>
              <a:t>La répartition par domaine de formation est similaire à celle de la formation préparatoire et donne </a:t>
            </a:r>
            <a:r>
              <a:rPr lang="fr-FR" sz="2000" b="1" dirty="0" smtClean="0"/>
              <a:t>44 %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ST</a:t>
            </a:r>
            <a:r>
              <a:rPr lang="fr-FR" sz="2000" dirty="0"/>
              <a:t>, </a:t>
            </a:r>
            <a:r>
              <a:rPr lang="fr-FR" sz="2000" b="1" dirty="0" smtClean="0"/>
              <a:t>28 %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SEGC</a:t>
            </a:r>
            <a:r>
              <a:rPr lang="fr-FR" sz="2000" dirty="0"/>
              <a:t>, </a:t>
            </a:r>
            <a:r>
              <a:rPr lang="fr-FR" sz="2000" b="1" dirty="0" smtClean="0"/>
              <a:t>17 %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SNV</a:t>
            </a:r>
            <a:r>
              <a:rPr lang="fr-FR" sz="2000" dirty="0"/>
              <a:t> et </a:t>
            </a:r>
            <a:r>
              <a:rPr lang="fr-FR" sz="2000" b="1" dirty="0" smtClean="0"/>
              <a:t>11 %</a:t>
            </a:r>
            <a:r>
              <a:rPr lang="fr-FR" sz="2000" dirty="0" smtClean="0"/>
              <a:t> </a:t>
            </a:r>
            <a:r>
              <a:rPr lang="fr-FR" sz="2000" dirty="0"/>
              <a:t>pour le </a:t>
            </a:r>
            <a:r>
              <a:rPr lang="fr-FR" sz="2000" b="1" dirty="0"/>
              <a:t>MI</a:t>
            </a:r>
            <a:r>
              <a:rPr lang="fr-FR" sz="2000" dirty="0"/>
              <a:t>.</a:t>
            </a:r>
          </a:p>
          <a:p>
            <a:pPr>
              <a:spcBef>
                <a:spcPts val="600"/>
              </a:spcBef>
            </a:pPr>
            <a:r>
              <a:rPr lang="fr-FR" sz="2000" dirty="0"/>
              <a:t>L'effectif est néanmoins en progression de près de </a:t>
            </a:r>
            <a:r>
              <a:rPr lang="fr-FR" sz="2000" b="1" dirty="0"/>
              <a:t>10 %</a:t>
            </a:r>
            <a:r>
              <a:rPr lang="fr-FR" sz="2000" dirty="0"/>
              <a:t> par rapport à celui de l'année écoulée.</a:t>
            </a:r>
          </a:p>
          <a:p>
            <a:pPr>
              <a:spcBef>
                <a:spcPts val="600"/>
              </a:spcBef>
            </a:pPr>
            <a:r>
              <a:rPr lang="fr-FR" sz="2000" dirty="0" smtClean="0"/>
              <a:t>La part des nouveaux inscrits issus </a:t>
            </a:r>
            <a:r>
              <a:rPr lang="fr-FR" sz="2000" dirty="0"/>
              <a:t>du premier cycle et admis au concours national</a:t>
            </a:r>
            <a:r>
              <a:rPr lang="fr-FR" sz="2000" dirty="0" smtClean="0"/>
              <a:t> représente près </a:t>
            </a:r>
            <a:r>
              <a:rPr lang="fr-FR" sz="2000" dirty="0"/>
              <a:t>de la </a:t>
            </a:r>
            <a:r>
              <a:rPr lang="fr-FR" sz="2000" b="1" dirty="0"/>
              <a:t>moitié</a:t>
            </a:r>
            <a:r>
              <a:rPr lang="fr-FR" sz="2000" dirty="0"/>
              <a:t> </a:t>
            </a:r>
            <a:r>
              <a:rPr lang="fr-FR" sz="2000" dirty="0" smtClean="0"/>
              <a:t>des inscrits.</a:t>
            </a:r>
            <a:endParaRPr lang="fr-FR" sz="2000" dirty="0"/>
          </a:p>
          <a:p>
            <a:pPr>
              <a:spcBef>
                <a:spcPts val="600"/>
              </a:spcBef>
            </a:pPr>
            <a:r>
              <a:rPr lang="fr-FR" sz="2000" dirty="0"/>
              <a:t>Quant à l'effectif des sortants du second cycle de l'année écoulée, il s'élève à </a:t>
            </a:r>
            <a:r>
              <a:rPr lang="fr-FR" sz="2000" b="1" dirty="0"/>
              <a:t>974</a:t>
            </a:r>
            <a:r>
              <a:rPr lang="fr-FR" sz="2000" dirty="0"/>
              <a:t> diplômés toutes spécialités </a:t>
            </a:r>
            <a:r>
              <a:rPr lang="fr-FR" sz="2000" dirty="0" smtClean="0"/>
              <a:t>confondues avec un rapport de l’ordre de </a:t>
            </a:r>
            <a:r>
              <a:rPr lang="fr-FR" sz="2000" dirty="0"/>
              <a:t>2 sortants pour </a:t>
            </a:r>
            <a:r>
              <a:rPr lang="fr-FR" sz="2000" dirty="0" smtClean="0"/>
              <a:t>3 entrants.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CRUO - Université Oran 2,  le 10  Février 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5440" y="182245"/>
            <a:ext cx="11521440" cy="720000"/>
          </a:xfrm>
        </p:spPr>
        <p:txBody>
          <a:bodyPr/>
          <a:lstStyle/>
          <a:p>
            <a:r>
              <a:rPr lang="fr-FR" sz="4000" dirty="0" smtClean="0"/>
              <a:t>Formation en ES : Second Cycle de spécialité</a:t>
            </a:r>
            <a:endParaRPr lang="fr-FR" sz="4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62" y="1051692"/>
            <a:ext cx="1118440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440" y="3239491"/>
            <a:ext cx="11520000" cy="30457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400" dirty="0"/>
              <a:t>L'effectif total des inscrits en formation de formateurs pour l'année universitaire en cours est de </a:t>
            </a:r>
            <a:r>
              <a:rPr lang="fr-FR" sz="2400" b="1" dirty="0"/>
              <a:t>1.851</a:t>
            </a:r>
            <a:r>
              <a:rPr lang="fr-FR" sz="2400" dirty="0"/>
              <a:t> élèves-professeurs, en légère régression de près de </a:t>
            </a:r>
            <a:r>
              <a:rPr lang="fr-FR" sz="2400" b="1" dirty="0"/>
              <a:t>4%</a:t>
            </a:r>
            <a:r>
              <a:rPr lang="fr-FR" sz="2400" dirty="0"/>
              <a:t> par rapport à l'année écoulée et du essentiellement à la régression des effectifs des inscrits en </a:t>
            </a:r>
            <a:r>
              <a:rPr lang="fr-FR" sz="2400" b="1" dirty="0"/>
              <a:t>PES</a:t>
            </a:r>
            <a:r>
              <a:rPr lang="fr-FR" sz="2400" dirty="0"/>
              <a:t> de près de </a:t>
            </a:r>
            <a:r>
              <a:rPr lang="fr-FR" sz="2400" b="1" dirty="0"/>
              <a:t>10 </a:t>
            </a:r>
            <a:r>
              <a:rPr lang="fr-FR" sz="2400" b="1" dirty="0" smtClean="0"/>
              <a:t>%</a:t>
            </a:r>
            <a:r>
              <a:rPr lang="fr-FR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L'effectif total des </a:t>
            </a:r>
            <a:r>
              <a:rPr lang="fr-FR" sz="2400" b="1" dirty="0"/>
              <a:t>nouveaux</a:t>
            </a:r>
            <a:r>
              <a:rPr lang="fr-FR" sz="2400" dirty="0"/>
              <a:t> inscrits </a:t>
            </a:r>
            <a:r>
              <a:rPr lang="fr-FR" sz="2400" dirty="0" smtClean="0"/>
              <a:t>s'élève </a:t>
            </a:r>
            <a:r>
              <a:rPr lang="fr-FR" sz="2400" dirty="0"/>
              <a:t>à </a:t>
            </a:r>
            <a:r>
              <a:rPr lang="fr-FR" sz="2400" b="1" dirty="0"/>
              <a:t>601</a:t>
            </a:r>
            <a:r>
              <a:rPr lang="fr-FR" sz="2400" dirty="0"/>
              <a:t> </a:t>
            </a:r>
            <a:r>
              <a:rPr lang="fr-FR" sz="2400" dirty="0" smtClean="0"/>
              <a:t>élèves-professeurs, dont </a:t>
            </a:r>
            <a:r>
              <a:rPr lang="fr-FR" sz="2400" b="1" dirty="0"/>
              <a:t>161</a:t>
            </a:r>
            <a:r>
              <a:rPr lang="fr-FR" sz="2400" dirty="0"/>
              <a:t> en </a:t>
            </a:r>
            <a:r>
              <a:rPr lang="fr-FR" sz="2400" b="1" dirty="0"/>
              <a:t>PEM</a:t>
            </a:r>
            <a:r>
              <a:rPr lang="fr-FR" sz="2400" dirty="0"/>
              <a:t>, </a:t>
            </a:r>
            <a:r>
              <a:rPr lang="fr-FR" sz="2400" b="1" dirty="0"/>
              <a:t>158</a:t>
            </a:r>
            <a:r>
              <a:rPr lang="fr-FR" sz="2400" dirty="0"/>
              <a:t> en </a:t>
            </a:r>
            <a:r>
              <a:rPr lang="fr-FR" sz="2400" b="1" dirty="0"/>
              <a:t>PEP</a:t>
            </a:r>
            <a:r>
              <a:rPr lang="fr-FR" sz="2400" dirty="0"/>
              <a:t> et </a:t>
            </a:r>
            <a:r>
              <a:rPr lang="fr-FR" sz="2400" b="1" dirty="0"/>
              <a:t>282</a:t>
            </a:r>
            <a:r>
              <a:rPr lang="fr-FR" sz="2400" dirty="0"/>
              <a:t> en </a:t>
            </a:r>
            <a:r>
              <a:rPr lang="fr-FR" sz="2400" b="1" dirty="0"/>
              <a:t>PES</a:t>
            </a:r>
            <a:r>
              <a:rPr lang="fr-FR" sz="2400" dirty="0"/>
              <a:t>. </a:t>
            </a:r>
            <a:endParaRPr lang="fr-FR" sz="2400" dirty="0" smtClean="0"/>
          </a:p>
          <a:p>
            <a:pPr>
              <a:spcBef>
                <a:spcPts val="1200"/>
              </a:spcBef>
            </a:pPr>
            <a:r>
              <a:rPr lang="fr-FR" sz="2400" dirty="0" smtClean="0"/>
              <a:t>Le </a:t>
            </a:r>
            <a:r>
              <a:rPr lang="fr-FR" sz="2400" dirty="0"/>
              <a:t>bilan de l'année universitaire 2019-2020 se caractérise par un effectif total de </a:t>
            </a:r>
            <a:r>
              <a:rPr lang="fr-FR" sz="2400" b="1" dirty="0"/>
              <a:t>655</a:t>
            </a:r>
            <a:r>
              <a:rPr lang="fr-FR" sz="2400" dirty="0"/>
              <a:t> diplômés </a:t>
            </a:r>
            <a:r>
              <a:rPr lang="fr-FR" sz="2400" dirty="0" smtClean="0"/>
              <a:t>des </a:t>
            </a:r>
            <a:r>
              <a:rPr lang="fr-FR" sz="2400" dirty="0"/>
              <a:t>sortants </a:t>
            </a:r>
            <a:r>
              <a:rPr lang="fr-FR" sz="2400" dirty="0" smtClean="0"/>
              <a:t>dont </a:t>
            </a:r>
            <a:r>
              <a:rPr lang="fr-FR" sz="2400" b="1" dirty="0"/>
              <a:t>124</a:t>
            </a:r>
            <a:r>
              <a:rPr lang="fr-FR" sz="2400" dirty="0"/>
              <a:t> en </a:t>
            </a:r>
            <a:r>
              <a:rPr lang="fr-FR" sz="2400" b="1" dirty="0"/>
              <a:t>PEP</a:t>
            </a:r>
            <a:r>
              <a:rPr lang="fr-FR" sz="2400" dirty="0"/>
              <a:t>, </a:t>
            </a:r>
            <a:r>
              <a:rPr lang="fr-FR" sz="2400" b="1" dirty="0"/>
              <a:t>130</a:t>
            </a:r>
            <a:r>
              <a:rPr lang="fr-FR" sz="2400" dirty="0"/>
              <a:t> en </a:t>
            </a:r>
            <a:r>
              <a:rPr lang="fr-FR" sz="2400" b="1" dirty="0"/>
              <a:t>PEM</a:t>
            </a:r>
            <a:r>
              <a:rPr lang="fr-FR" sz="2400" dirty="0"/>
              <a:t> et </a:t>
            </a:r>
            <a:r>
              <a:rPr lang="fr-FR" sz="2400" b="1" dirty="0"/>
              <a:t>401</a:t>
            </a:r>
            <a:r>
              <a:rPr lang="fr-FR" sz="2400" dirty="0"/>
              <a:t> en </a:t>
            </a:r>
            <a:r>
              <a:rPr lang="fr-FR" sz="2400" b="1" dirty="0"/>
              <a:t>PES</a:t>
            </a:r>
            <a:r>
              <a:rPr lang="fr-FR" sz="2400" dirty="0"/>
              <a:t>. </a:t>
            </a:r>
            <a:endParaRPr lang="fr-FR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CRUO - Université Oran 2,  le 10  Février 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5440" y="182245"/>
            <a:ext cx="11521440" cy="720000"/>
          </a:xfrm>
        </p:spPr>
        <p:txBody>
          <a:bodyPr/>
          <a:lstStyle/>
          <a:p>
            <a:r>
              <a:rPr lang="fr-FR" sz="4000" dirty="0" smtClean="0"/>
              <a:t>Formation de Formateurs à l’ENS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" y="1032643"/>
            <a:ext cx="102108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440" y="3239491"/>
            <a:ext cx="11520000" cy="30457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2400" dirty="0"/>
              <a:t>L'effectif total des </a:t>
            </a:r>
            <a:r>
              <a:rPr lang="fr-FR" sz="2400" b="1" dirty="0"/>
              <a:t>inscrits</a:t>
            </a:r>
            <a:r>
              <a:rPr lang="fr-FR" sz="2400" dirty="0"/>
              <a:t> en </a:t>
            </a:r>
            <a:r>
              <a:rPr lang="fr-FR" sz="2400" dirty="0" smtClean="0"/>
              <a:t>Sciences </a:t>
            </a:r>
            <a:r>
              <a:rPr lang="fr-FR" sz="2400" dirty="0"/>
              <a:t>Médicales et Vétérinaires auprès des 6 universités de la région Ouest au titre de l'année universitaire en cours s'élève à </a:t>
            </a:r>
            <a:r>
              <a:rPr lang="fr-FR" sz="2400" b="1" dirty="0"/>
              <a:t>18.753</a:t>
            </a:r>
            <a:r>
              <a:rPr lang="fr-FR" sz="2400" dirty="0"/>
              <a:t> </a:t>
            </a:r>
            <a:r>
              <a:rPr lang="fr-FR" sz="2400" dirty="0" smtClean="0"/>
              <a:t>étudiants, pratiquement </a:t>
            </a:r>
            <a:r>
              <a:rPr lang="fr-FR" sz="2400" dirty="0"/>
              <a:t>équivalent à celui de l'année écoulée.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La répartition </a:t>
            </a:r>
            <a:r>
              <a:rPr lang="fr-FR" sz="2400" dirty="0" smtClean="0"/>
              <a:t>par </a:t>
            </a:r>
            <a:r>
              <a:rPr lang="fr-FR" sz="2400" b="1" dirty="0"/>
              <a:t>filière</a:t>
            </a:r>
            <a:r>
              <a:rPr lang="fr-FR" sz="2400" dirty="0"/>
              <a:t> de formation donne près de </a:t>
            </a:r>
            <a:r>
              <a:rPr lang="fr-FR" sz="2400" b="1" dirty="0"/>
              <a:t>66 %</a:t>
            </a:r>
            <a:r>
              <a:rPr lang="fr-FR" sz="2400" dirty="0"/>
              <a:t> pour </a:t>
            </a:r>
            <a:r>
              <a:rPr lang="fr-FR" sz="2400" b="1" dirty="0"/>
              <a:t>la Médecine</a:t>
            </a:r>
            <a:r>
              <a:rPr lang="fr-FR" sz="2400" dirty="0"/>
              <a:t>, </a:t>
            </a:r>
            <a:r>
              <a:rPr lang="fr-FR" sz="2400" b="1" dirty="0"/>
              <a:t>20 %</a:t>
            </a:r>
            <a:r>
              <a:rPr lang="fr-FR" sz="2400" dirty="0"/>
              <a:t> pour la </a:t>
            </a:r>
            <a:r>
              <a:rPr lang="fr-FR" sz="2400" b="1" dirty="0"/>
              <a:t>Pharmacie</a:t>
            </a:r>
            <a:r>
              <a:rPr lang="fr-FR" sz="2400" dirty="0"/>
              <a:t>, </a:t>
            </a:r>
            <a:r>
              <a:rPr lang="fr-FR" sz="2400" b="1" dirty="0"/>
              <a:t>11 %</a:t>
            </a:r>
            <a:r>
              <a:rPr lang="fr-FR" sz="2400" dirty="0"/>
              <a:t> pour la </a:t>
            </a:r>
            <a:r>
              <a:rPr lang="fr-FR" sz="2400" b="1" dirty="0"/>
              <a:t>Médecine dentaire </a:t>
            </a:r>
            <a:r>
              <a:rPr lang="fr-FR" sz="2400" dirty="0"/>
              <a:t>et </a:t>
            </a:r>
            <a:r>
              <a:rPr lang="fr-FR" sz="2400" b="1" dirty="0"/>
              <a:t>3 %</a:t>
            </a:r>
            <a:r>
              <a:rPr lang="fr-FR" sz="2400" dirty="0"/>
              <a:t> pour les </a:t>
            </a:r>
            <a:r>
              <a:rPr lang="fr-FR" sz="2400" b="1" dirty="0"/>
              <a:t>Sciences vétérinaires</a:t>
            </a:r>
            <a:r>
              <a:rPr lang="fr-FR" sz="2400" dirty="0"/>
              <a:t>. 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La part des </a:t>
            </a:r>
            <a:r>
              <a:rPr lang="fr-FR" sz="2400" b="1" dirty="0"/>
              <a:t>nouveaux inscrits </a:t>
            </a:r>
            <a:r>
              <a:rPr lang="fr-FR" sz="2400" dirty="0"/>
              <a:t>dans ce cycle est de </a:t>
            </a:r>
            <a:r>
              <a:rPr lang="fr-FR" sz="2400" b="1" dirty="0" smtClean="0"/>
              <a:t>2.271</a:t>
            </a:r>
            <a:r>
              <a:rPr lang="fr-FR" sz="2400" dirty="0" smtClean="0"/>
              <a:t> </a:t>
            </a:r>
            <a:r>
              <a:rPr lang="fr-FR" sz="2400" dirty="0"/>
              <a:t>étudiants représentant la part de </a:t>
            </a:r>
            <a:r>
              <a:rPr lang="fr-FR" sz="2400" b="1" dirty="0"/>
              <a:t>12 %</a:t>
            </a:r>
            <a:r>
              <a:rPr lang="fr-FR" sz="2400" dirty="0"/>
              <a:t>. En absolue ce chiffre dépasse de </a:t>
            </a:r>
            <a:r>
              <a:rPr lang="fr-FR" sz="2400" b="1" dirty="0"/>
              <a:t>36 %</a:t>
            </a:r>
            <a:r>
              <a:rPr lang="fr-FR" sz="2400" dirty="0"/>
              <a:t>  celui des diplômés de l'année écoulée.</a:t>
            </a:r>
            <a:endParaRPr lang="fr-FR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CRUO - Université Oran 2,  le 10  Février 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5440" y="182245"/>
            <a:ext cx="11521440" cy="720000"/>
          </a:xfrm>
        </p:spPr>
        <p:txBody>
          <a:bodyPr/>
          <a:lstStyle/>
          <a:p>
            <a:r>
              <a:rPr lang="fr-FR" sz="3600" dirty="0" smtClean="0"/>
              <a:t>Formation classique en Sciences médicales et vétérinaires</a:t>
            </a:r>
            <a:endParaRPr lang="fr-FR" sz="3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24" y="1080268"/>
            <a:ext cx="11340662" cy="20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</TotalTime>
  <Words>1961</Words>
  <Application>Microsoft Office PowerPoint</Application>
  <PresentationFormat>Grand écran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Wingdings</vt:lpstr>
      <vt:lpstr>Wingdings 2</vt:lpstr>
      <vt:lpstr>Wingdings 3</vt:lpstr>
      <vt:lpstr>1_Thème Office</vt:lpstr>
      <vt:lpstr>Bilan de la rentrée universitaire  2020-2021 – Région Ouest</vt:lpstr>
      <vt:lpstr>Les grands agrégats  de la rentrée universitaire  2020-2021</vt:lpstr>
      <vt:lpstr>Bilan global des inscrits</vt:lpstr>
      <vt:lpstr>Formation LMD : Premier Cycle de Licence</vt:lpstr>
      <vt:lpstr>Formation LMD : Second Cycle de Master</vt:lpstr>
      <vt:lpstr>Formation en ES : Cycle de la Formation préparatoire</vt:lpstr>
      <vt:lpstr>Formation en ES : Second Cycle de spécialité</vt:lpstr>
      <vt:lpstr>Formation de Formateurs à l’ENS</vt:lpstr>
      <vt:lpstr>Formation classique en Sciences médicales et vétérinaires</vt:lpstr>
      <vt:lpstr>Quelques éléments du bilan</vt:lpstr>
      <vt:lpstr>Application des dispositions de l'arrêté 633</vt:lpstr>
      <vt:lpstr>Démarrage des enseignements</vt:lpstr>
      <vt:lpstr>Programmation des examens</vt:lpstr>
      <vt:lpstr>Scénarii adoptés pour le mode d'enseignement hybride</vt:lpstr>
      <vt:lpstr>Qualité de fonctionnement du mode hybride</vt:lpstr>
      <vt:lpstr>La Formation doctorale </vt:lpstr>
      <vt:lpstr>Climat général et dialogue social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Osabah</dc:creator>
  <cp:lastModifiedBy>Karoui Arezki</cp:lastModifiedBy>
  <cp:revision>318</cp:revision>
  <dcterms:created xsi:type="dcterms:W3CDTF">2018-07-18T10:45:52Z</dcterms:created>
  <dcterms:modified xsi:type="dcterms:W3CDTF">2021-03-04T11:08:07Z</dcterms:modified>
</cp:coreProperties>
</file>